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92" r:id="rId5"/>
    <p:sldId id="259" r:id="rId6"/>
    <p:sldId id="293" r:id="rId7"/>
    <p:sldId id="294" r:id="rId8"/>
    <p:sldId id="295" r:id="rId9"/>
    <p:sldId id="296" r:id="rId10"/>
    <p:sldId id="297" r:id="rId11"/>
    <p:sldId id="260" r:id="rId12"/>
    <p:sldId id="298" r:id="rId13"/>
    <p:sldId id="299" r:id="rId14"/>
    <p:sldId id="302" r:id="rId15"/>
    <p:sldId id="300" r:id="rId16"/>
    <p:sldId id="303" r:id="rId17"/>
    <p:sldId id="301" r:id="rId18"/>
    <p:sldId id="304" r:id="rId19"/>
    <p:sldId id="306" r:id="rId20"/>
    <p:sldId id="305" r:id="rId21"/>
    <p:sldId id="308" r:id="rId22"/>
    <p:sldId id="307" r:id="rId23"/>
    <p:sldId id="288" r:id="rId24"/>
    <p:sldId id="309" r:id="rId25"/>
    <p:sldId id="311" r:id="rId26"/>
    <p:sldId id="312" r:id="rId27"/>
    <p:sldId id="314" r:id="rId28"/>
    <p:sldId id="313" r:id="rId29"/>
    <p:sldId id="310" r:id="rId3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16" autoAdjust="0"/>
    <p:restoredTop sz="94660"/>
  </p:normalViewPr>
  <p:slideViewPr>
    <p:cSldViewPr>
      <p:cViewPr>
        <p:scale>
          <a:sx n="100" d="100"/>
          <a:sy n="100" d="100"/>
        </p:scale>
        <p:origin x="510" y="186"/>
      </p:cViewPr>
      <p:guideLst>
        <p:guide orient="horz" pos="2880"/>
        <p:guide pos="216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96FA8-ABC0-46D5-9E1E-97D410CB6506}" type="datetimeFigureOut">
              <a:rPr lang="es-ES" smtClean="0"/>
              <a:t>05/06/2024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F8640-3594-47E3-828C-11733AB73E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13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329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543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3733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187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146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097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765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571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640-3594-47E3-828C-11733AB73E16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161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84B48"/>
                </a:solidFill>
                <a:latin typeface="Ebrima"/>
                <a:cs typeface="Ebri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84B48"/>
                </a:solidFill>
                <a:latin typeface="Ebrima"/>
                <a:cs typeface="Ebri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84B48"/>
                </a:solidFill>
                <a:latin typeface="Ebrima"/>
                <a:cs typeface="Ebri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4A16357-3ACF-2305-E319-62706BFDDA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7855" b="13701"/>
          <a:stretch/>
        </p:blipFill>
        <p:spPr>
          <a:xfrm>
            <a:off x="2630335" y="6003347"/>
            <a:ext cx="6931329" cy="85465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B7E21FA-E6C9-E366-4679-2EDF3D89DB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72831" y="137160"/>
            <a:ext cx="1809569" cy="4511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2285" y="588340"/>
            <a:ext cx="3182620" cy="671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cs typeface="Ebri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59201" y="1714754"/>
            <a:ext cx="8094345" cy="430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2E58001-349D-4EF2-B015-CCDF4F7B045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09600" y="228600"/>
            <a:ext cx="1809569" cy="45118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39399A8-4E2E-393D-04F8-B72E20AE8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t="17855" b="13701"/>
          <a:stretch/>
        </p:blipFill>
        <p:spPr>
          <a:xfrm>
            <a:off x="6919407" y="6224327"/>
            <a:ext cx="5272593" cy="6501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rademap.org/" TargetMode="External"/><Relationship Id="rId3" Type="http://schemas.openxmlformats.org/officeDocument/2006/relationships/hyperlink" Target="https://analytics.google.com/" TargetMode="External"/><Relationship Id="rId7" Type="http://schemas.openxmlformats.org/officeDocument/2006/relationships/hyperlink" Target="https://ec.europa.eu/eurost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cex.es/" TargetMode="External"/><Relationship Id="rId5" Type="http://schemas.openxmlformats.org/officeDocument/2006/relationships/hyperlink" Target="https://www.semrush.com/" TargetMode="External"/><Relationship Id="rId4" Type="http://schemas.openxmlformats.org/officeDocument/2006/relationships/hyperlink" Target="https://trends.google.com/" TargetMode="External"/><Relationship Id="rId9" Type="http://schemas.openxmlformats.org/officeDocument/2006/relationships/hyperlink" Target="https://data.worldbank.org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pminder.org/" TargetMode="External"/><Relationship Id="rId3" Type="http://schemas.openxmlformats.org/officeDocument/2006/relationships/hyperlink" Target="https://comtrade.un.org/" TargetMode="External"/><Relationship Id="rId7" Type="http://schemas.openxmlformats.org/officeDocument/2006/relationships/hyperlink" Target="https://www.nationmaster.com/" TargetMode="External"/><Relationship Id="rId12" Type="http://schemas.openxmlformats.org/officeDocument/2006/relationships/hyperlink" Target="https://www.who.int/dat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ingbusiness.org/" TargetMode="External"/><Relationship Id="rId11" Type="http://schemas.openxmlformats.org/officeDocument/2006/relationships/hyperlink" Target="https://www.numbeo.com/" TargetMode="External"/><Relationship Id="rId5" Type="http://schemas.openxmlformats.org/officeDocument/2006/relationships/hyperlink" Target="https://data.worldbank.org/" TargetMode="External"/><Relationship Id="rId10" Type="http://schemas.openxmlformats.org/officeDocument/2006/relationships/hyperlink" Target="https://tradingeconomics.com/" TargetMode="External"/><Relationship Id="rId4" Type="http://schemas.openxmlformats.org/officeDocument/2006/relationships/hyperlink" Target="https://www.statista.com/" TargetMode="External"/><Relationship Id="rId9" Type="http://schemas.openxmlformats.org/officeDocument/2006/relationships/hyperlink" Target="https://www.indexmundi.com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pminder.org/" TargetMode="External"/><Relationship Id="rId3" Type="http://schemas.openxmlformats.org/officeDocument/2006/relationships/hyperlink" Target="https://comtrade.un.org/" TargetMode="External"/><Relationship Id="rId7" Type="http://schemas.openxmlformats.org/officeDocument/2006/relationships/hyperlink" Target="https://www.nationmaster.com/" TargetMode="External"/><Relationship Id="rId12" Type="http://schemas.openxmlformats.org/officeDocument/2006/relationships/hyperlink" Target="https://www.who.int/dat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ingbusiness.org/" TargetMode="External"/><Relationship Id="rId11" Type="http://schemas.openxmlformats.org/officeDocument/2006/relationships/hyperlink" Target="https://www.numbeo.com/" TargetMode="External"/><Relationship Id="rId5" Type="http://schemas.openxmlformats.org/officeDocument/2006/relationships/hyperlink" Target="https://data.worldbank.org/" TargetMode="External"/><Relationship Id="rId10" Type="http://schemas.openxmlformats.org/officeDocument/2006/relationships/hyperlink" Target="https://tradingeconomics.com/" TargetMode="External"/><Relationship Id="rId4" Type="http://schemas.openxmlformats.org/officeDocument/2006/relationships/hyperlink" Target="https://www.statista.com/" TargetMode="External"/><Relationship Id="rId9" Type="http://schemas.openxmlformats.org/officeDocument/2006/relationships/hyperlink" Target="https://www.indexmundi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ista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rbnb.com/" TargetMode="External"/><Relationship Id="rId2" Type="http://schemas.openxmlformats.org/officeDocument/2006/relationships/hyperlink" Target="https://www.booking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cex.es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mbeo.com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6F596BA6-022B-20B3-B5B2-A4BA799390F2}"/>
              </a:ext>
            </a:extLst>
          </p:cNvPr>
          <p:cNvSpPr txBox="1"/>
          <p:nvPr/>
        </p:nvSpPr>
        <p:spPr>
          <a:xfrm>
            <a:off x="1295400" y="2151727"/>
            <a:ext cx="99960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Poppins ExtraBold" panose="00000900000000000000" pitchFamily="2" charset="0"/>
              </a:rPr>
              <a:t>Plan de </a:t>
            </a:r>
            <a:r>
              <a:rPr lang="en-US" sz="8000" spc="3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Poppins ExtraBold" panose="00000900000000000000" pitchFamily="2" charset="0"/>
              </a:rPr>
              <a:t>Internacionalización</a:t>
            </a:r>
            <a:endParaRPr lang="en-US" sz="8000" spc="3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Poppins ExtraBold" panose="00000900000000000000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745329" y="6377789"/>
            <a:ext cx="22821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+mn-lt"/>
                <a:cs typeface="Arial"/>
              </a:rPr>
              <a:t>Fuente: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-</a:t>
            </a:r>
            <a:r>
              <a:rPr sz="900" i="1" spc="-20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Google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Analytics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(Diciembre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spc="-10" dirty="0">
                <a:latin typeface="+mn-lt"/>
                <a:cs typeface="Arial"/>
              </a:rPr>
              <a:t>2021)</a:t>
            </a:r>
            <a:endParaRPr sz="900">
              <a:latin typeface="+mn-lt"/>
              <a:cs typeface="Arial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518E8C9D-81F6-9256-2362-8608AD44C252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3D1F6C89-71F9-150E-6ECC-8BAB43C72C10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de Análisis Interno</a:t>
            </a: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EA8B2DE4-E6C3-6689-64AB-838BABDCA450}"/>
              </a:ext>
            </a:extLst>
          </p:cNvPr>
          <p:cNvSpPr txBox="1">
            <a:spLocks/>
          </p:cNvSpPr>
          <p:nvPr/>
        </p:nvSpPr>
        <p:spPr>
          <a:xfrm>
            <a:off x="1011898" y="2546043"/>
            <a:ext cx="10399675" cy="3161763"/>
          </a:xfrm>
          <a:prstGeom prst="rect">
            <a:avLst/>
          </a:prstGeom>
          <a:noFill/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sz="1600" b="1" spc="-10" dirty="0">
                <a:solidFill>
                  <a:schemeClr val="tx1"/>
                </a:solidFill>
                <a:latin typeface="+mn-lt"/>
              </a:rPr>
              <a:t>Análisis Interno:</a:t>
            </a:r>
          </a:p>
          <a:p>
            <a:pPr marL="12700">
              <a:spcBef>
                <a:spcPts val="95"/>
              </a:spcBef>
            </a:pPr>
            <a:endParaRPr lang="es-ES" sz="1400" spc="-10" dirty="0">
              <a:solidFill>
                <a:schemeClr val="tx1"/>
              </a:solidFill>
              <a:latin typeface="+mn-lt"/>
            </a:endParaRPr>
          </a:p>
          <a:p>
            <a:pPr marL="298450" indent="-28575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s-ES" sz="1400" b="1" spc="-10" dirty="0">
                <a:solidFill>
                  <a:schemeClr val="tx1"/>
                </a:solidFill>
                <a:latin typeface="+mn-lt"/>
              </a:rPr>
              <a:t>Dirección General: </a:t>
            </a:r>
            <a:r>
              <a:rPr lang="es-ES" sz="1400" spc="-10" dirty="0">
                <a:solidFill>
                  <a:schemeClr val="tx1"/>
                </a:solidFill>
                <a:latin typeface="+mn-lt"/>
              </a:rPr>
              <a:t>La dirección ha asignado un presupuesto de 1 millón de euros para la expansión. Se espera un crecimiento del 20% anual en ingresos. La estrategia incluye objetivos claros y un liderazgo comprometido con la internacionalización.</a:t>
            </a:r>
          </a:p>
          <a:p>
            <a:pPr marL="298450" indent="-285750">
              <a:spcBef>
                <a:spcPts val="95"/>
              </a:spcBef>
              <a:buFont typeface="Arial" panose="020B0604020202020204" pitchFamily="34" charset="0"/>
              <a:buChar char="•"/>
            </a:pPr>
            <a:endParaRPr lang="es-ES" sz="1400" spc="-10" dirty="0">
              <a:solidFill>
                <a:schemeClr val="tx1"/>
              </a:solidFill>
              <a:latin typeface="+mn-lt"/>
            </a:endParaRPr>
          </a:p>
          <a:p>
            <a:pPr marL="298450" indent="-28575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s-ES" sz="1400" b="1" spc="-10" dirty="0">
                <a:solidFill>
                  <a:schemeClr val="tx1"/>
                </a:solidFill>
                <a:latin typeface="+mn-lt"/>
              </a:rPr>
              <a:t>Finanzas: </a:t>
            </a:r>
            <a:r>
              <a:rPr lang="es-ES" sz="1400" spc="-10" dirty="0">
                <a:solidFill>
                  <a:schemeClr val="tx1"/>
                </a:solidFill>
                <a:latin typeface="+mn-lt"/>
              </a:rPr>
              <a:t>El departamento financiero ha proyectado un incremento del 15% en ventas anuales, alcanzando 5 millones de euros en ingresos adicionales. Se han destinado 1.2 millones de euros para la adaptación de productos y marketing.</a:t>
            </a:r>
          </a:p>
          <a:p>
            <a:pPr marL="298450" indent="-285750">
              <a:spcBef>
                <a:spcPts val="95"/>
              </a:spcBef>
              <a:buFont typeface="Arial" panose="020B0604020202020204" pitchFamily="34" charset="0"/>
              <a:buChar char="•"/>
            </a:pPr>
            <a:endParaRPr lang="es-ES" sz="1400" spc="-10" dirty="0">
              <a:solidFill>
                <a:schemeClr val="tx1"/>
              </a:solidFill>
              <a:latin typeface="+mn-lt"/>
            </a:endParaRPr>
          </a:p>
          <a:p>
            <a:pPr marL="298450" indent="-28575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s-ES" sz="1400" b="1" spc="-10" dirty="0">
                <a:solidFill>
                  <a:schemeClr val="tx1"/>
                </a:solidFill>
                <a:latin typeface="+mn-lt"/>
              </a:rPr>
              <a:t>Marketing: </a:t>
            </a:r>
            <a:r>
              <a:rPr lang="es-ES" sz="1400" spc="-10" dirty="0">
                <a:solidFill>
                  <a:schemeClr val="tx1"/>
                </a:solidFill>
                <a:latin typeface="+mn-lt"/>
              </a:rPr>
              <a:t>Se han asignado 400,000 euros para campañas en redes sociales y ferias turísticas en México y Brasil. Se proyecta un incremento del 25% en reconocimiento de marca y un aumento del 20% en ventas en los próximos 12 meses.</a:t>
            </a:r>
          </a:p>
          <a:p>
            <a:pPr marL="298450" indent="-285750">
              <a:spcBef>
                <a:spcPts val="95"/>
              </a:spcBef>
              <a:buFont typeface="Arial" panose="020B0604020202020204" pitchFamily="34" charset="0"/>
              <a:buChar char="•"/>
            </a:pPr>
            <a:endParaRPr lang="es-ES" sz="1400" spc="-10" dirty="0">
              <a:solidFill>
                <a:schemeClr val="tx1"/>
              </a:solidFill>
              <a:latin typeface="+mn-lt"/>
            </a:endParaRPr>
          </a:p>
          <a:p>
            <a:pPr marL="298450" indent="-28575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s-ES" sz="1400" b="1" spc="-10" dirty="0">
                <a:solidFill>
                  <a:schemeClr val="tx1"/>
                </a:solidFill>
                <a:latin typeface="+mn-lt"/>
              </a:rPr>
              <a:t>Comercial: </a:t>
            </a:r>
            <a:r>
              <a:rPr lang="es-ES" sz="1400" spc="-10" dirty="0">
                <a:solidFill>
                  <a:schemeClr val="tx1"/>
                </a:solidFill>
                <a:latin typeface="+mn-lt"/>
              </a:rPr>
              <a:t>Se han invertido 350,000 euros para establecer una red de distribución y capacitar a 15 nuevos representantes de ventas locales. Se espera vender 10,000 nuevos paquetes turísticos en el primer año y mejorar la gestión de clientes con herramientas de CRM.</a:t>
            </a:r>
            <a:endParaRPr lang="es-ES" sz="1400" i="1" spc="-1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7311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1079142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ES" sz="1600" dirty="0">
                <a:solidFill>
                  <a:schemeClr val="tx1"/>
                </a:solidFill>
                <a:latin typeface="+mn-lt"/>
                <a:cs typeface="Arial"/>
              </a:rPr>
              <a:t>El análisis externo es fundamental para entender el entorno en el que la empresa operará internacionalmente. Este análisis identifica oportunidades y amenazas en los nuevos mercados, evaluando factores económicos, políticos, sociales y tecnológicos. Permite a la empresa adaptar sus estrategias para competir eficazmente y cumplir con las expectativas y regulaciones locales.</a:t>
            </a:r>
            <a:endParaRPr sz="160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6065F3C-91EA-1F6E-8A72-E64ED999AECD}"/>
              </a:ext>
            </a:extLst>
          </p:cNvPr>
          <p:cNvSpPr txBox="1"/>
          <p:nvPr/>
        </p:nvSpPr>
        <p:spPr>
          <a:xfrm>
            <a:off x="1025753" y="3810000"/>
            <a:ext cx="10949027" cy="2226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z="2000" dirty="0">
                <a:solidFill>
                  <a:schemeClr val="tx1"/>
                </a:solidFill>
                <a:latin typeface="+mj-lt"/>
                <a:ea typeface="+mj-ea"/>
                <a:cs typeface="Ebrima"/>
              </a:rPr>
              <a:t>Elementos clave:</a:t>
            </a:r>
          </a:p>
          <a:p>
            <a:endParaRPr lang="es-ES" sz="16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b="1" dirty="0">
                <a:solidFill>
                  <a:schemeClr val="tx1"/>
                </a:solidFill>
                <a:latin typeface="+mn-lt"/>
                <a:cs typeface="Arial"/>
              </a:rPr>
              <a:t>Análisis PESTEL: </a:t>
            </a: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Evaluación de factores políticos, económicos, sociales, tecnológicos, ecológicos y legales.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b="1" dirty="0">
                <a:solidFill>
                  <a:schemeClr val="tx1"/>
                </a:solidFill>
                <a:latin typeface="+mn-lt"/>
                <a:cs typeface="Arial"/>
              </a:rPr>
              <a:t>Competencia:</a:t>
            </a: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 Identificación y evaluación de competidores locales y globales.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b="1" dirty="0">
                <a:solidFill>
                  <a:schemeClr val="tx1"/>
                </a:solidFill>
                <a:latin typeface="+mn-lt"/>
                <a:cs typeface="Arial"/>
              </a:rPr>
              <a:t>Mercado Objetivo: </a:t>
            </a: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Análisis de la demanda y las preferencias del consumidor en el nuevo mercado.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b="1" dirty="0">
                <a:solidFill>
                  <a:schemeClr val="tx1"/>
                </a:solidFill>
                <a:latin typeface="+mn-lt"/>
                <a:cs typeface="Arial"/>
              </a:rPr>
              <a:t>Regulaciones y Normativas: </a:t>
            </a: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Comprensión de las leyes locales y los requisitos de cumplimiento.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b="1" dirty="0">
                <a:solidFill>
                  <a:schemeClr val="tx1"/>
                </a:solidFill>
                <a:latin typeface="+mn-lt"/>
                <a:cs typeface="Arial"/>
              </a:rPr>
              <a:t>Tendencias del Mercado: </a:t>
            </a: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Identificación de tendencias actuales y futuras que pueden impactar el negocio.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83292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ES" sz="1200" dirty="0">
                <a:solidFill>
                  <a:schemeClr val="tx1"/>
                </a:solidFill>
                <a:latin typeface="+mn-lt"/>
                <a:cs typeface="Arial"/>
              </a:rPr>
              <a:t>Para realizar un análisis externo efectivo, es crucial utilizar herramientas y fuentes de datos que proporcionen información precisa y actualizada sobre el entorno del mercado objetivo. A continuación, se presenta una lista de herramientas gratuitas que pueden ser utilizadas para obtener datos valiosos en el análisis PESTEL, de la competencia, del mercado objetivo, de regulaciones y normativas, y de tendencias del mercado.</a:t>
            </a:r>
            <a:endParaRPr sz="120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6065F3C-91EA-1F6E-8A72-E64ED999AECD}"/>
              </a:ext>
            </a:extLst>
          </p:cNvPr>
          <p:cNvSpPr txBox="1"/>
          <p:nvPr/>
        </p:nvSpPr>
        <p:spPr>
          <a:xfrm>
            <a:off x="1025753" y="3429000"/>
            <a:ext cx="583224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z="2000">
                <a:solidFill>
                  <a:schemeClr val="tx1"/>
                </a:solidFill>
                <a:latin typeface="+mj-lt"/>
                <a:ea typeface="+mj-ea"/>
                <a:cs typeface="Ebrima"/>
              </a:rPr>
              <a:t>Principales Herramientas Gratuitas:</a:t>
            </a:r>
          </a:p>
          <a:p>
            <a:pPr marL="12700">
              <a:spcBef>
                <a:spcPts val="95"/>
              </a:spcBef>
            </a:pPr>
            <a:endParaRPr lang="es-ES" sz="1600">
              <a:solidFill>
                <a:schemeClr val="tx1"/>
              </a:solidFill>
              <a:latin typeface="+mn-lt"/>
              <a:cs typeface="Arial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Google Analytics: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</a:rPr>
              <a:t>Analiza el tráfico web y el comportamiento de los usuarios.</a:t>
            </a:r>
          </a:p>
          <a:p>
            <a:pPr>
              <a:lnSpc>
                <a:spcPct val="150000"/>
              </a:lnSpc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  <a:hlinkClick r:id="rId3"/>
              </a:rPr>
              <a:t>Google Analytics</a:t>
            </a:r>
            <a:endParaRPr lang="es-ES" sz="1100">
              <a:solidFill>
                <a:schemeClr val="tx1"/>
              </a:solidFill>
              <a:latin typeface="+mn-lt"/>
              <a:cs typeface="Arial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Google Trends: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</a:rPr>
              <a:t>Mide el interés de búsqueda por regiones y temas</a:t>
            </a: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  <a:hlinkClick r:id="rId4"/>
              </a:rPr>
              <a:t>Google Trends</a:t>
            </a:r>
            <a:endParaRPr lang="es-ES" sz="1100">
              <a:solidFill>
                <a:schemeClr val="tx1"/>
              </a:solidFill>
              <a:latin typeface="+mn-lt"/>
              <a:cs typeface="Arial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SEMrush Free: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</a:rPr>
              <a:t>Herramienta de análisis de mercado online y SEO.</a:t>
            </a:r>
          </a:p>
          <a:p>
            <a:pPr>
              <a:lnSpc>
                <a:spcPct val="150000"/>
              </a:lnSpc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  <a:hlinkClick r:id="rId5"/>
              </a:rPr>
              <a:t>SEMrush Free</a:t>
            </a:r>
            <a:endParaRPr lang="es-ES" sz="1100">
              <a:solidFill>
                <a:schemeClr val="tx1"/>
              </a:solidFill>
              <a:latin typeface="+mn-lt"/>
              <a:cs typeface="Arial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ICEX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</a:rPr>
              <a:t>: Información comercial y económica sobre mercados internacionales.</a:t>
            </a:r>
          </a:p>
          <a:p>
            <a:pPr>
              <a:lnSpc>
                <a:spcPct val="150000"/>
              </a:lnSpc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  <a:hlinkClick r:id="rId6"/>
              </a:rPr>
              <a:t>ICEX</a:t>
            </a:r>
            <a:endParaRPr lang="es-ES" sz="1100">
              <a:solidFill>
                <a:schemeClr val="tx1"/>
              </a:solidFill>
              <a:latin typeface="+mn-lt"/>
              <a:cs typeface="Arial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Eurostat: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</a:rPr>
              <a:t>Estadísticas de la Unión Europea sobre economía y población.</a:t>
            </a:r>
          </a:p>
          <a:p>
            <a:pPr>
              <a:lnSpc>
                <a:spcPct val="150000"/>
              </a:lnSpc>
            </a:pPr>
            <a:r>
              <a:rPr lang="es-ES" sz="1100" b="1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>
                <a:solidFill>
                  <a:schemeClr val="tx1"/>
                </a:solidFill>
                <a:latin typeface="+mn-lt"/>
                <a:cs typeface="Arial"/>
                <a:hlinkClick r:id="rId7"/>
              </a:rPr>
              <a:t>Eurostat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FCA703C-AF5B-04D6-0C67-BA06640001E2}"/>
              </a:ext>
            </a:extLst>
          </p:cNvPr>
          <p:cNvSpPr txBox="1"/>
          <p:nvPr/>
        </p:nvSpPr>
        <p:spPr>
          <a:xfrm>
            <a:off x="6400800" y="3716258"/>
            <a:ext cx="5943600" cy="2595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95"/>
              </a:spcBef>
            </a:pPr>
            <a:endParaRPr lang="es-ES" sz="16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Trade Map: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Análisis de comercio internacional y datos de exportación/importación.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8"/>
              </a:rPr>
              <a:t>Trade Map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Banco Mundial: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Datos económicos globales y análisis de desarrollo.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9"/>
              </a:rPr>
              <a:t>Banco Mundial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Fondo Monetario Internacional: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Estadísticas financieras y económicas internacionales.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Organización para la Cooperación y el Desarrollo Económico: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Datos económicos y sociales de los países miembros.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CIA World </a:t>
            </a:r>
            <a:r>
              <a:rPr lang="es-ES" sz="1100" b="1" dirty="0" err="1">
                <a:solidFill>
                  <a:schemeClr val="tx1"/>
                </a:solidFill>
                <a:latin typeface="+mn-lt"/>
                <a:cs typeface="Arial"/>
              </a:rPr>
              <a:t>Factbook</a:t>
            </a: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Información detallada sobre la geografía, población, economía y más de cada país.</a:t>
            </a:r>
          </a:p>
        </p:txBody>
      </p:sp>
    </p:spTree>
    <p:extLst>
      <p:ext uri="{BB962C8B-B14F-4D97-AF65-F5344CB8AC3E}">
        <p14:creationId xmlns:p14="http://schemas.microsoft.com/office/powerpoint/2010/main" val="3515121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648254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ES" sz="1200" dirty="0">
                <a:solidFill>
                  <a:schemeClr val="tx1"/>
                </a:solidFill>
                <a:latin typeface="+mn-lt"/>
                <a:cs typeface="Arial"/>
              </a:rPr>
              <a:t>Para complementar el análisis externo, es esencial acceder a diversas fuentes de datos gratuitas que proporcionen información detallada y relevante sobre el entorno económico, social y competitivo de los mercados objetivos. A continuación, se presentan algunas de las mejores fuentes de datos gratuitas que pueden ser utilizadas para obtener una visión integral y precisa del entorno externo.</a:t>
            </a:r>
            <a:endParaRPr sz="120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6065F3C-91EA-1F6E-8A72-E64ED999AECD}"/>
              </a:ext>
            </a:extLst>
          </p:cNvPr>
          <p:cNvSpPr txBox="1"/>
          <p:nvPr/>
        </p:nvSpPr>
        <p:spPr>
          <a:xfrm>
            <a:off x="1025753" y="3429000"/>
            <a:ext cx="5832247" cy="3424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z="2000" dirty="0">
                <a:solidFill>
                  <a:schemeClr val="tx1"/>
                </a:solidFill>
                <a:latin typeface="+mj-lt"/>
                <a:ea typeface="+mj-ea"/>
                <a:cs typeface="Ebrima"/>
              </a:rPr>
              <a:t>Principales Fuentes Gratuitas:</a:t>
            </a:r>
          </a:p>
          <a:p>
            <a:pPr marL="12700">
              <a:spcBef>
                <a:spcPts val="95"/>
              </a:spcBef>
            </a:pPr>
            <a:endParaRPr lang="es-ES" sz="16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UN </a:t>
            </a:r>
            <a:r>
              <a:rPr lang="es-ES" sz="1100" b="1" dirty="0" err="1">
                <a:solidFill>
                  <a:schemeClr val="tx1"/>
                </a:solidFill>
                <a:latin typeface="+mn-lt"/>
                <a:cs typeface="Arial"/>
              </a:rPr>
              <a:t>Comtrade</a:t>
            </a: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Base de datos de estadísticas de comercio internacional.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3"/>
              </a:rPr>
              <a:t>UN </a:t>
            </a:r>
            <a:r>
              <a:rPr lang="es-ES" sz="1100" dirty="0" err="1">
                <a:solidFill>
                  <a:schemeClr val="tx1"/>
                </a:solidFill>
                <a:latin typeface="+mn-lt"/>
                <a:cs typeface="Arial"/>
                <a:hlinkClick r:id="rId3"/>
              </a:rPr>
              <a:t>Comtrade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Statista: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Plataforma de estadísticas con datos sobre más de 80,000 temas.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4"/>
              </a:rPr>
              <a:t>Statista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World Bank Open Data: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Acceso gratuito a datos sobre desarrollo en todo el mundo.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5"/>
              </a:rPr>
              <a:t>World Bank Open Data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Doing Business (Banco Mundial):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Evaluaciones de las regulaciones empresariales en distintos países.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6"/>
              </a:rPr>
              <a:t>Doing Business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s-ES" sz="1100" b="1" dirty="0" err="1">
                <a:solidFill>
                  <a:schemeClr val="tx1"/>
                </a:solidFill>
                <a:latin typeface="+mn-lt"/>
                <a:cs typeface="Arial"/>
              </a:rPr>
              <a:t>NationMaster</a:t>
            </a: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: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 Base de datos de estadísticas comparativas entre países.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7"/>
              </a:rPr>
              <a:t>NationMaste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FCA703C-AF5B-04D6-0C67-BA06640001E2}"/>
              </a:ext>
            </a:extLst>
          </p:cNvPr>
          <p:cNvSpPr txBox="1"/>
          <p:nvPr/>
        </p:nvSpPr>
        <p:spPr>
          <a:xfrm>
            <a:off x="6400800" y="3200400"/>
            <a:ext cx="5715000" cy="2849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95"/>
              </a:spcBef>
            </a:pPr>
            <a:endParaRPr lang="es-ES" sz="16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Gapminder: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Herramienta de visualización de datos sobre desarrollo global.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8"/>
              </a:rPr>
              <a:t>Gapminder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IndexMundi: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Datos estadísticos sobre países, regiones y temas específicos.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9"/>
              </a:rPr>
              <a:t>IndexMundi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Trading </a:t>
            </a:r>
            <a:r>
              <a:rPr lang="es-ES" sz="1100" b="1" dirty="0" err="1">
                <a:solidFill>
                  <a:schemeClr val="tx1"/>
                </a:solidFill>
                <a:latin typeface="+mn-lt"/>
                <a:cs typeface="Arial"/>
              </a:rPr>
              <a:t>Economics</a:t>
            </a: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Datos históricos y previsiones para más de 196 países.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10"/>
              </a:rPr>
              <a:t>Trading </a:t>
            </a:r>
            <a:r>
              <a:rPr lang="es-ES" sz="1100" dirty="0" err="1">
                <a:solidFill>
                  <a:schemeClr val="tx1"/>
                </a:solidFill>
                <a:latin typeface="+mn-lt"/>
                <a:cs typeface="Arial"/>
                <a:hlinkClick r:id="rId10"/>
              </a:rPr>
              <a:t>Economics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Numbeo: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Base de datos de información sobre calidad de vida, vivienda, salud y más.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11"/>
              </a:rPr>
              <a:t>Numbeo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World </a:t>
            </a:r>
            <a:r>
              <a:rPr lang="es-ES" sz="1100" b="1" dirty="0" err="1">
                <a:solidFill>
                  <a:schemeClr val="tx1"/>
                </a:solidFill>
                <a:latin typeface="+mn-lt"/>
                <a:cs typeface="Arial"/>
              </a:rPr>
              <a:t>Health</a:t>
            </a: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s-ES" sz="1100" b="1" dirty="0" err="1">
                <a:solidFill>
                  <a:schemeClr val="tx1"/>
                </a:solidFill>
                <a:latin typeface="+mn-lt"/>
                <a:cs typeface="Arial"/>
              </a:rPr>
              <a:t>Organization</a:t>
            </a: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 (WHO):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</a:rPr>
              <a:t>Datos de salud global y estadísticas sanitarias.</a:t>
            </a:r>
          </a:p>
          <a:p>
            <a:pPr>
              <a:lnSpc>
                <a:spcPct val="150000"/>
              </a:lnSpc>
            </a:pPr>
            <a:r>
              <a:rPr lang="es-ES" sz="1100" b="1" dirty="0">
                <a:solidFill>
                  <a:schemeClr val="tx1"/>
                </a:solidFill>
                <a:latin typeface="+mn-lt"/>
                <a:cs typeface="Arial"/>
              </a:rPr>
              <a:t>URL: </a:t>
            </a:r>
            <a:r>
              <a:rPr lang="es-ES" sz="1100" dirty="0">
                <a:solidFill>
                  <a:schemeClr val="tx1"/>
                </a:solidFill>
                <a:latin typeface="+mn-lt"/>
                <a:cs typeface="Arial"/>
                <a:hlinkClick r:id="rId12"/>
              </a:rPr>
              <a:t>WHO</a:t>
            </a:r>
            <a:endParaRPr lang="es-ES" sz="1100" dirty="0">
              <a:solidFill>
                <a:schemeClr val="tx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379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590800"/>
            <a:ext cx="9520555" cy="3536224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Proyecto.</a:t>
            </a:r>
          </a:p>
          <a:p>
            <a:pPr marL="12700">
              <a:spcBef>
                <a:spcPts val="95"/>
              </a:spcBef>
            </a:pP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r>
              <a:rPr lang="es-ES" sz="1200" dirty="0" err="1"/>
              <a:t>BoatRent</a:t>
            </a:r>
            <a:r>
              <a:rPr lang="es-ES" sz="1200" dirty="0"/>
              <a:t>, empresa especializada en el alquiler de embarcaciones en el Mar Menor, está explorando la expansión de sus operaciones hacia los mercados de Alemania, Holanda, Austria y Suiza. Este análisis externo evalúa factores clave del entorno en estos países para identificar oportunidades y amenazas.</a:t>
            </a:r>
          </a:p>
          <a:p>
            <a:endParaRPr lang="es-ES" sz="1200" dirty="0"/>
          </a:p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Análisis PESTEL</a:t>
            </a:r>
          </a:p>
          <a:p>
            <a:endParaRPr lang="es-ES" sz="1200" b="1" dirty="0"/>
          </a:p>
          <a:p>
            <a:r>
              <a:rPr lang="es-ES" sz="1400" b="1" dirty="0">
                <a:latin typeface="+mn-lt"/>
              </a:rPr>
              <a:t>Político:</a:t>
            </a:r>
          </a:p>
          <a:p>
            <a:endParaRPr lang="es-ES" sz="1200" dirty="0">
              <a:latin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Alemania:</a:t>
            </a:r>
            <a:r>
              <a:rPr lang="es-ES" sz="1200" dirty="0">
                <a:latin typeface="+mn-lt"/>
              </a:rPr>
              <a:t> Estabilidad política, regulaciones estrictas de turismo.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Holanda:</a:t>
            </a:r>
            <a:r>
              <a:rPr lang="es-ES" sz="1200" dirty="0">
                <a:latin typeface="+mn-lt"/>
              </a:rPr>
              <a:t> Ambiente favorable para negocios, incentivos fiscales para el turismo sostenible.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Austria:</a:t>
            </a:r>
            <a:r>
              <a:rPr lang="es-ES" sz="1200" dirty="0">
                <a:latin typeface="+mn-lt"/>
              </a:rPr>
              <a:t> Políticas de apoyo al turismo, pero estrictas regulaciones medioambientales.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Suiza:</a:t>
            </a:r>
            <a:r>
              <a:rPr lang="es-ES" sz="1200" dirty="0">
                <a:latin typeface="+mn-lt"/>
              </a:rPr>
              <a:t> Alta estabilidad política, regulaciones rigurosas para actividades acuáticas.</a:t>
            </a:r>
          </a:p>
          <a:p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937283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3879908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r>
              <a:rPr lang="es-ES" sz="1400" b="1" dirty="0">
                <a:latin typeface="+mn-lt"/>
              </a:rPr>
              <a:t>Económico: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PIB per cápita de €46,000, alto poder adquisitivo.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PIB per cápita de €52,000, economía fuerte y diversificada.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PIB per cápita de €44,000, turismo contribuye significativamente al PIB.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PIB per cápita de €70,000, alto poder adquisitivo y fuerte sector turístico.</a:t>
            </a:r>
          </a:p>
          <a:p>
            <a:endParaRPr lang="es-ES" sz="1200" dirty="0"/>
          </a:p>
          <a:p>
            <a:r>
              <a:rPr lang="es-ES" sz="1400" b="1" dirty="0">
                <a:latin typeface="+mn-lt"/>
              </a:rPr>
              <a:t>Social:</a:t>
            </a:r>
          </a:p>
          <a:p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Creciente interés en actividades recreativas acuáticas.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Cultura náutica arraigada, popularidad de deportes acuáticos.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Fuerte cultura de ocio y turismo, incluidas actividades acuáticas.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Alta participación en actividades recreativas al aire libre.</a:t>
            </a:r>
          </a:p>
          <a:p>
            <a:endParaRPr lang="es-ES" sz="1200" dirty="0"/>
          </a:p>
          <a:p>
            <a:r>
              <a:rPr lang="es-ES" sz="1400" b="1" dirty="0">
                <a:latin typeface="+mn-lt"/>
              </a:rPr>
              <a:t>Tecnológico: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Alta adopción de tecnología, plataformas digitales para reservas.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Innovación en servicios turísticos, uso extensivo de aplicaciones móviles.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Buena infraestructura tecnológica, servicios de reserva en línea.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Alta penetración de internet, tecnologías avanzadas para turismo.</a:t>
            </a:r>
          </a:p>
        </p:txBody>
      </p:sp>
    </p:spTree>
    <p:extLst>
      <p:ext uri="{BB962C8B-B14F-4D97-AF65-F5344CB8AC3E}">
        <p14:creationId xmlns:p14="http://schemas.microsoft.com/office/powerpoint/2010/main" val="1670010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255646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r>
              <a:rPr lang="es-ES" sz="1400" b="1" dirty="0">
                <a:latin typeface="+mn-lt"/>
              </a:rPr>
              <a:t>Ecológico:</a:t>
            </a:r>
          </a:p>
          <a:p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Enfoque en turismo sostenible, regulaciones ambientales estrictas.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Políticas ambientales avanzadas, enfoque en sostenibilidad.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Protección ambiental rigurosa, enfoque en turismo verde.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Alto estándar ambiental, turismo responsable promovido.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200" dirty="0"/>
          </a:p>
          <a:p>
            <a:r>
              <a:rPr lang="es-ES" sz="1400" b="1" dirty="0">
                <a:latin typeface="+mn-lt"/>
              </a:rPr>
              <a:t>Legal: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Regulaciones estrictas para la operación de embarcaciones.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Requisitos legales claros para alquiler de embarcaciones.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Licencias y permisos necesarios para actividades acuáticas.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Normativas detalladas para el uso de cuerpos de agua y alquiler de embarcaciones.</a:t>
            </a:r>
          </a:p>
        </p:txBody>
      </p:sp>
    </p:spTree>
    <p:extLst>
      <p:ext uri="{BB962C8B-B14F-4D97-AF65-F5344CB8AC3E}">
        <p14:creationId xmlns:p14="http://schemas.microsoft.com/office/powerpoint/2010/main" val="220523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3018134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Análisis de Competencia</a:t>
            </a:r>
          </a:p>
          <a:p>
            <a:endParaRPr lang="es-ES" sz="1200" b="1" dirty="0"/>
          </a:p>
          <a:p>
            <a:r>
              <a:rPr lang="es-ES" sz="1400" b="1" dirty="0">
                <a:latin typeface="+mn-lt"/>
              </a:rPr>
              <a:t>Competidores Principales: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</a:t>
            </a:r>
            <a:r>
              <a:rPr lang="es-ES" sz="1200" dirty="0" err="1"/>
              <a:t>BoatHire</a:t>
            </a:r>
            <a:r>
              <a:rPr lang="es-ES" sz="1200" dirty="0"/>
              <a:t> </a:t>
            </a:r>
            <a:r>
              <a:rPr lang="es-ES" sz="1200" dirty="0" err="1"/>
              <a:t>Germany</a:t>
            </a:r>
            <a:r>
              <a:rPr lang="es-ES" sz="1200" dirty="0"/>
              <a:t>, </a:t>
            </a:r>
            <a:r>
              <a:rPr lang="es-ES" sz="1200" dirty="0" err="1"/>
              <a:t>RentABoat</a:t>
            </a:r>
            <a:r>
              <a:rPr lang="es-ES" sz="1200" dirty="0"/>
              <a:t> </a:t>
            </a:r>
            <a:r>
              <a:rPr lang="es-ES" sz="1200" dirty="0" err="1"/>
              <a:t>Berlin</a:t>
            </a:r>
            <a:r>
              <a:rPr lang="es-ES" sz="12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Dutch </a:t>
            </a:r>
            <a:r>
              <a:rPr lang="es-ES" sz="1200" dirty="0" err="1"/>
              <a:t>Boat</a:t>
            </a:r>
            <a:r>
              <a:rPr lang="es-ES" sz="1200" dirty="0"/>
              <a:t> </a:t>
            </a:r>
            <a:r>
              <a:rPr lang="es-ES" sz="1200" dirty="0" err="1"/>
              <a:t>Rentals</a:t>
            </a:r>
            <a:r>
              <a:rPr lang="es-ES" sz="1200" dirty="0"/>
              <a:t>, </a:t>
            </a:r>
            <a:r>
              <a:rPr lang="es-ES" sz="1200" dirty="0" err="1"/>
              <a:t>Amsterdam</a:t>
            </a:r>
            <a:r>
              <a:rPr lang="es-ES" sz="1200" dirty="0"/>
              <a:t> Yacht </a:t>
            </a:r>
            <a:r>
              <a:rPr lang="es-ES" sz="1200" dirty="0" err="1"/>
              <a:t>Charters</a:t>
            </a:r>
            <a:r>
              <a:rPr lang="es-ES" sz="12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Alpine Lake </a:t>
            </a:r>
            <a:r>
              <a:rPr lang="es-ES" sz="1200" dirty="0" err="1"/>
              <a:t>Rentals</a:t>
            </a:r>
            <a:r>
              <a:rPr lang="es-ES" sz="1200" dirty="0"/>
              <a:t>, </a:t>
            </a:r>
            <a:r>
              <a:rPr lang="es-ES" sz="1200" dirty="0" err="1"/>
              <a:t>Vienna</a:t>
            </a:r>
            <a:r>
              <a:rPr lang="es-ES" sz="1200" dirty="0"/>
              <a:t> </a:t>
            </a:r>
            <a:r>
              <a:rPr lang="es-ES" sz="1200" dirty="0" err="1"/>
              <a:t>Boat</a:t>
            </a:r>
            <a:r>
              <a:rPr lang="es-ES" sz="1200" dirty="0"/>
              <a:t> Services.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Swiss </a:t>
            </a:r>
            <a:r>
              <a:rPr lang="es-ES" sz="1200" dirty="0" err="1"/>
              <a:t>Lakes</a:t>
            </a:r>
            <a:r>
              <a:rPr lang="es-ES" sz="1200" dirty="0"/>
              <a:t> </a:t>
            </a:r>
            <a:r>
              <a:rPr lang="es-ES" sz="1200" dirty="0" err="1"/>
              <a:t>Boats</a:t>
            </a:r>
            <a:r>
              <a:rPr lang="es-ES" sz="1200" dirty="0"/>
              <a:t>, </a:t>
            </a:r>
            <a:r>
              <a:rPr lang="es-ES" sz="1200" dirty="0" err="1"/>
              <a:t>Zurich</a:t>
            </a:r>
            <a:r>
              <a:rPr lang="es-ES" sz="1200" dirty="0"/>
              <a:t> Yacht </a:t>
            </a:r>
            <a:r>
              <a:rPr lang="es-ES" sz="1200" dirty="0" err="1"/>
              <a:t>Rental</a:t>
            </a:r>
            <a:r>
              <a:rPr lang="es-ES" sz="12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200" dirty="0"/>
          </a:p>
          <a:p>
            <a:r>
              <a:rPr lang="es-ES" sz="1400" b="1" dirty="0">
                <a:latin typeface="+mn-lt"/>
              </a:rPr>
              <a:t>Competencia Directa y Diferenciación:</a:t>
            </a:r>
          </a:p>
          <a:p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dirty="0" err="1"/>
              <a:t>BoatRent</a:t>
            </a:r>
            <a:r>
              <a:rPr lang="es-ES" sz="1200" dirty="0"/>
              <a:t> debe destacar su ubicación única en el Mar Menor, sus embarcaciones de alta calidad y servicios personalizados. La competencia en estos países es fuerte, pero con un enfoque en la experiencia del cliente y el marketing digital, </a:t>
            </a:r>
            <a:r>
              <a:rPr lang="es-ES" sz="1200" dirty="0" err="1"/>
              <a:t>BoatRent</a:t>
            </a:r>
            <a:r>
              <a:rPr lang="es-ES" sz="1200" dirty="0"/>
              <a:t> puede posicionarse como una opción preferida.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537877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3123291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Análisis del Mercado Objetivo</a:t>
            </a:r>
          </a:p>
          <a:p>
            <a:pPr marL="12700">
              <a:spcBef>
                <a:spcPts val="95"/>
              </a:spcBef>
            </a:pP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r>
              <a:rPr lang="es-ES" sz="1400" b="1" dirty="0">
                <a:latin typeface="+mn-lt"/>
              </a:rPr>
              <a:t>Demografía:</a:t>
            </a:r>
          </a:p>
          <a:p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82 millones de habitantes, alta proporción de viajeros interesados en turismo acuático.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17 millones de habitantes, fuerte tradición náutica.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9 millones de habitantes, alta tasa de participación en actividades recreativas.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8.5 millones de habitantes, gran interés en deportes al aire libre.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200" dirty="0"/>
          </a:p>
          <a:p>
            <a:r>
              <a:rPr lang="es-ES" sz="1400" b="1" dirty="0">
                <a:latin typeface="+mn-lt"/>
              </a:rPr>
              <a:t>Preferencias del Consumidor:</a:t>
            </a:r>
          </a:p>
          <a:p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Preferencia por experiencias de lujo y personalizadas.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Enfoque en la sostenibilidad y actividades familiares.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Búsqueda de actividades recreativas diversificadas y de alta calidad.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Preferencia por servicios premium y experiencias únicas.</a:t>
            </a:r>
          </a:p>
        </p:txBody>
      </p:sp>
    </p:spTree>
    <p:extLst>
      <p:ext uri="{BB962C8B-B14F-4D97-AF65-F5344CB8AC3E}">
        <p14:creationId xmlns:p14="http://schemas.microsoft.com/office/powerpoint/2010/main" val="692708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3518271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Regulaciones y Normativas</a:t>
            </a:r>
          </a:p>
          <a:p>
            <a:pPr marL="12700">
              <a:spcBef>
                <a:spcPts val="95"/>
              </a:spcBef>
            </a:pP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Necesidad de licencias específicas para operar embarcaciones de alquiler. Importante cumplir con las regulaciones de seguridad y medioambientales.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Requisitos claros para el alquiler de embarcaciones, incluyendo seguros y certificados de seguridad.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Estrictas regulaciones medioambientales y licencias para actividades acuáticas.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Normativas detalladas para el uso de cuerpos de agua, necesidad de cumplir con altos estándares de seguridad y ambientales.</a:t>
            </a:r>
          </a:p>
          <a:p>
            <a:endParaRPr lang="es-ES" sz="1200" b="1" dirty="0"/>
          </a:p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Tendencias del Mercado</a:t>
            </a:r>
          </a:p>
          <a:p>
            <a:pPr marL="12700">
              <a:spcBef>
                <a:spcPts val="95"/>
              </a:spcBef>
            </a:pP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r>
              <a:rPr lang="es-ES" sz="1400" b="1" dirty="0">
                <a:latin typeface="+mn-lt"/>
              </a:rPr>
              <a:t>Crecimiento del Turismo Náutico:</a:t>
            </a:r>
          </a:p>
          <a:p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Alemania:</a:t>
            </a:r>
            <a:r>
              <a:rPr lang="es-ES" sz="1200" dirty="0"/>
              <a:t> Incremento anual del 5% en turismo náutico.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Holanda:</a:t>
            </a:r>
            <a:r>
              <a:rPr lang="es-ES" sz="1200" dirty="0"/>
              <a:t> Crecimiento constante del 4% en el sector de alquiler de embarcaciones.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Austria:</a:t>
            </a:r>
            <a:r>
              <a:rPr lang="es-ES" sz="1200" dirty="0"/>
              <a:t> Aumento del 6% en la demanda de actividades recreativas acuáticas.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Suiza:</a:t>
            </a:r>
            <a:r>
              <a:rPr lang="es-ES" sz="1200" dirty="0"/>
              <a:t> Crecimiento del 4.5% en el sector de turismo acuático.</a:t>
            </a:r>
          </a:p>
        </p:txBody>
      </p:sp>
    </p:spTree>
    <p:extLst>
      <p:ext uri="{BB962C8B-B14F-4D97-AF65-F5344CB8AC3E}">
        <p14:creationId xmlns:p14="http://schemas.microsoft.com/office/powerpoint/2010/main" val="41217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252" y="842746"/>
            <a:ext cx="198810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+mj-lt"/>
              </a:rPr>
              <a:t>ÍNDICE</a:t>
            </a:r>
            <a:endParaRPr sz="4000" dirty="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1600200"/>
            <a:ext cx="4653915" cy="262892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1600" b="1" dirty="0">
                <a:latin typeface="+mn-lt"/>
                <a:cs typeface="Arial"/>
              </a:rPr>
              <a:t>El</a:t>
            </a:r>
            <a:r>
              <a:rPr sz="1600" b="1" spc="-10" dirty="0">
                <a:latin typeface="+mn-lt"/>
                <a:cs typeface="Arial"/>
              </a:rPr>
              <a:t> proyecto</a:t>
            </a:r>
            <a:endParaRPr sz="1600" dirty="0">
              <a:latin typeface="+mn-lt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1600" b="1" dirty="0">
                <a:latin typeface="+mn-lt"/>
                <a:cs typeface="Arial"/>
              </a:rPr>
              <a:t>Análisis</a:t>
            </a:r>
            <a:r>
              <a:rPr sz="1600" b="1" spc="-15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de</a:t>
            </a:r>
            <a:r>
              <a:rPr sz="1600" b="1" spc="-55" dirty="0">
                <a:latin typeface="+mn-lt"/>
                <a:cs typeface="Arial"/>
              </a:rPr>
              <a:t> </a:t>
            </a:r>
            <a:r>
              <a:rPr sz="1600" b="1" spc="-10" dirty="0">
                <a:latin typeface="+mn-lt"/>
                <a:cs typeface="Arial"/>
              </a:rPr>
              <a:t>situación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spc="-10" dirty="0">
                <a:latin typeface="+mn-lt"/>
                <a:cs typeface="Arial"/>
              </a:rPr>
              <a:t>Interno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dirty="0">
                <a:latin typeface="+mn-lt"/>
                <a:cs typeface="Arial"/>
              </a:rPr>
              <a:t>Externo:</a:t>
            </a:r>
            <a:r>
              <a:rPr sz="1600" b="1" spc="-3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mercado</a:t>
            </a:r>
            <a:r>
              <a:rPr sz="1600" b="1" spc="-3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de</a:t>
            </a:r>
            <a:r>
              <a:rPr sz="1600" b="1" spc="-4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los</a:t>
            </a:r>
            <a:r>
              <a:rPr sz="1600" b="1" spc="-35" dirty="0">
                <a:latin typeface="+mn-lt"/>
                <a:cs typeface="Arial"/>
              </a:rPr>
              <a:t> </a:t>
            </a:r>
            <a:r>
              <a:rPr sz="1600" b="1" spc="-10" dirty="0">
                <a:latin typeface="+mn-lt"/>
                <a:cs typeface="Arial"/>
              </a:rPr>
              <a:t>vegetales</a:t>
            </a:r>
            <a:endParaRPr sz="1600" dirty="0">
              <a:latin typeface="+mn-lt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65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1600" b="1" spc="-10" dirty="0" err="1">
                <a:latin typeface="+mn-lt"/>
                <a:cs typeface="Arial"/>
              </a:rPr>
              <a:t>Estrategia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lang="es-ES" sz="1600" b="1" dirty="0">
                <a:latin typeface="+mn-lt"/>
                <a:cs typeface="Arial"/>
              </a:rPr>
              <a:t>Fases</a:t>
            </a:r>
            <a:r>
              <a:rPr sz="1600" b="1" spc="-25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de</a:t>
            </a:r>
            <a:r>
              <a:rPr sz="1600" b="1" spc="-30" dirty="0">
                <a:latin typeface="+mn-lt"/>
                <a:cs typeface="Arial"/>
              </a:rPr>
              <a:t> </a:t>
            </a:r>
            <a:r>
              <a:rPr sz="1600" b="1" dirty="0">
                <a:latin typeface="+mn-lt"/>
                <a:cs typeface="Arial"/>
              </a:rPr>
              <a:t>la</a:t>
            </a:r>
            <a:r>
              <a:rPr sz="1600" b="1" spc="-20" dirty="0">
                <a:latin typeface="+mn-lt"/>
                <a:cs typeface="Arial"/>
              </a:rPr>
              <a:t> </a:t>
            </a:r>
            <a:r>
              <a:rPr sz="1600" b="1" spc="-10" dirty="0">
                <a:latin typeface="+mn-lt"/>
                <a:cs typeface="Arial"/>
              </a:rPr>
              <a:t>estrategia</a:t>
            </a:r>
            <a:endParaRPr sz="1600" dirty="0">
              <a:latin typeface="+mn-lt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812800" algn="l"/>
                <a:tab pos="813435" algn="l"/>
              </a:tabLst>
            </a:pPr>
            <a:r>
              <a:rPr sz="1600" b="1" spc="-10" dirty="0">
                <a:latin typeface="+mn-lt"/>
                <a:cs typeface="Arial"/>
              </a:rPr>
              <a:t>Acciones</a:t>
            </a:r>
            <a:endParaRPr sz="1600" dirty="0">
              <a:latin typeface="+mn-lt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345C3F6E-3263-65CF-5F00-BD455A65EB89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6AA14B11-9376-370F-3B60-16ECFEF0F0EC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Análisis Externo</a:t>
            </a: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5B68F70-4905-033A-2764-128874F811DC}"/>
              </a:ext>
            </a:extLst>
          </p:cNvPr>
          <p:cNvSpPr txBox="1"/>
          <p:nvPr/>
        </p:nvSpPr>
        <p:spPr>
          <a:xfrm>
            <a:off x="1025753" y="2483475"/>
            <a:ext cx="9520555" cy="412100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r>
              <a:rPr lang="es-ES" sz="1400" b="1" dirty="0">
                <a:latin typeface="+mn-lt"/>
              </a:rPr>
              <a:t>Adopción de Tecnología:</a:t>
            </a:r>
          </a:p>
          <a:p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Aumento del uso de plataformas digitales para reservas y gestión de alquileres en todos los mercados objetivo.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200" dirty="0"/>
          </a:p>
          <a:p>
            <a:r>
              <a:rPr lang="es-ES" sz="1400" b="1" dirty="0">
                <a:latin typeface="+mn-lt"/>
              </a:rPr>
              <a:t>Enfoque en la Sostenibilidad:</a:t>
            </a:r>
          </a:p>
          <a:p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Creciente preferencia por opciones de turismo sostenible y ecológico, particularmente en Holanda y Alemania.</a:t>
            </a:r>
          </a:p>
          <a:p>
            <a:endParaRPr lang="es-ES" sz="1200" b="1" dirty="0"/>
          </a:p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Fuentes Utilizadas:</a:t>
            </a:r>
          </a:p>
          <a:p>
            <a:pPr marL="12700">
              <a:spcBef>
                <a:spcPts val="95"/>
              </a:spcBef>
            </a:pP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UN </a:t>
            </a:r>
            <a:r>
              <a:rPr lang="es-ES" sz="1200" b="1" dirty="0" err="1"/>
              <a:t>Comtrade</a:t>
            </a:r>
            <a:r>
              <a:rPr lang="es-ES" sz="1200" b="1" dirty="0"/>
              <a:t>: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UN </a:t>
            </a:r>
            <a:r>
              <a:rPr lang="es-ES" sz="1200" dirty="0" err="1">
                <a:hlinkClick r:id="rId3"/>
              </a:rPr>
              <a:t>Comtrade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Statista:</a:t>
            </a:r>
            <a:r>
              <a:rPr lang="es-ES" sz="1200" dirty="0"/>
              <a:t> </a:t>
            </a:r>
            <a:r>
              <a:rPr lang="es-ES" sz="1200" dirty="0">
                <a:hlinkClick r:id="rId4"/>
              </a:rPr>
              <a:t>Statista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World Bank Open Data:</a:t>
            </a:r>
            <a:r>
              <a:rPr lang="es-ES" sz="1200" dirty="0"/>
              <a:t> </a:t>
            </a:r>
            <a:r>
              <a:rPr lang="es-ES" sz="1200" dirty="0">
                <a:hlinkClick r:id="rId5"/>
              </a:rPr>
              <a:t>World Bank Open Data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Doing Business (Banco Mundial):</a:t>
            </a:r>
            <a:r>
              <a:rPr lang="es-ES" sz="1200" dirty="0"/>
              <a:t> </a:t>
            </a:r>
            <a:r>
              <a:rPr lang="es-ES" sz="1200" dirty="0">
                <a:hlinkClick r:id="rId6"/>
              </a:rPr>
              <a:t>Doing Business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 err="1"/>
              <a:t>NationMaster</a:t>
            </a:r>
            <a:r>
              <a:rPr lang="es-ES" sz="1200" b="1" dirty="0"/>
              <a:t>:</a:t>
            </a:r>
            <a:r>
              <a:rPr lang="es-ES" sz="1200" dirty="0"/>
              <a:t> </a:t>
            </a:r>
            <a:r>
              <a:rPr lang="es-ES" sz="1200" dirty="0" err="1">
                <a:hlinkClick r:id="rId7"/>
              </a:rPr>
              <a:t>NationMaster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Gapminder:</a:t>
            </a:r>
            <a:r>
              <a:rPr lang="es-ES" sz="1200" dirty="0"/>
              <a:t> </a:t>
            </a:r>
            <a:r>
              <a:rPr lang="es-ES" sz="1200" dirty="0">
                <a:hlinkClick r:id="rId8"/>
              </a:rPr>
              <a:t>Gapminder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IndexMundi:</a:t>
            </a:r>
            <a:r>
              <a:rPr lang="es-ES" sz="1200" dirty="0"/>
              <a:t> </a:t>
            </a:r>
            <a:r>
              <a:rPr lang="es-ES" sz="1200" dirty="0">
                <a:hlinkClick r:id="rId9"/>
              </a:rPr>
              <a:t>IndexMundi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Trading </a:t>
            </a:r>
            <a:r>
              <a:rPr lang="es-ES" sz="1200" b="1" dirty="0" err="1"/>
              <a:t>Economics</a:t>
            </a:r>
            <a:r>
              <a:rPr lang="es-ES" sz="1200" b="1" dirty="0"/>
              <a:t>:</a:t>
            </a:r>
            <a:r>
              <a:rPr lang="es-ES" sz="1200" dirty="0"/>
              <a:t> </a:t>
            </a:r>
            <a:r>
              <a:rPr lang="es-ES" sz="1200" dirty="0">
                <a:hlinkClick r:id="rId10"/>
              </a:rPr>
              <a:t>Trading </a:t>
            </a:r>
            <a:r>
              <a:rPr lang="es-ES" sz="1200" dirty="0" err="1">
                <a:hlinkClick r:id="rId10"/>
              </a:rPr>
              <a:t>Economics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Numbeo:</a:t>
            </a:r>
            <a:r>
              <a:rPr lang="es-ES" sz="1200" dirty="0"/>
              <a:t> </a:t>
            </a:r>
            <a:r>
              <a:rPr lang="es-ES" sz="1200" dirty="0">
                <a:hlinkClick r:id="rId11"/>
              </a:rPr>
              <a:t>Numbeo</a:t>
            </a:r>
            <a:endParaRPr lang="es-E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200" b="1" dirty="0"/>
              <a:t>World </a:t>
            </a:r>
            <a:r>
              <a:rPr lang="es-ES" sz="1200" b="1" dirty="0" err="1"/>
              <a:t>Health</a:t>
            </a:r>
            <a:r>
              <a:rPr lang="es-ES" sz="1200" b="1" dirty="0"/>
              <a:t> </a:t>
            </a:r>
            <a:r>
              <a:rPr lang="es-ES" sz="1200" b="1" dirty="0" err="1"/>
              <a:t>Organization</a:t>
            </a:r>
            <a:r>
              <a:rPr lang="es-ES" sz="1200" b="1" dirty="0"/>
              <a:t> (WHO):</a:t>
            </a:r>
            <a:r>
              <a:rPr lang="es-ES" sz="1200" dirty="0"/>
              <a:t> </a:t>
            </a:r>
            <a:r>
              <a:rPr lang="es-ES" sz="1200" dirty="0">
                <a:hlinkClick r:id="rId12"/>
              </a:rPr>
              <a:t>WHO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545988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68944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Estrategias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836B6BB-649F-350D-E658-D44516F61BF3}"/>
              </a:ext>
            </a:extLst>
          </p:cNvPr>
          <p:cNvSpPr txBox="1"/>
          <p:nvPr/>
        </p:nvSpPr>
        <p:spPr>
          <a:xfrm>
            <a:off x="1025753" y="2286000"/>
            <a:ext cx="10540365" cy="43011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50000"/>
              </a:lnSpc>
              <a:spcBef>
                <a:spcPts val="100"/>
              </a:spcBef>
            </a:pPr>
            <a:r>
              <a:rPr lang="es-ES" sz="1200" dirty="0">
                <a:latin typeface="+mn-lt"/>
                <a:cs typeface="Arial"/>
              </a:rPr>
              <a:t>Seleccionar la estrategia de internacionalización correcta es crucial para el éxito en los mercados globales. Una estrategia adecuada permite a la empresa adaptarse a las condiciones locales, minimizar riesgos y maximizar oportunidades de crecimiento. Además, asegura que los recursos se utilicen de manera eficiente, facilitando la entrada y establecimiento en nuevos mercados. Una elección bien fundamentada ayuda a la empresa a competir eficazmente, aprovechando sus fortalezas y mitigando debilidades. Por lo tanto, un análisis detallado y una planificación estratégica son esenciales para lograr una expansión internacional exitosa y sostenible.</a:t>
            </a:r>
          </a:p>
          <a:p>
            <a:pPr marL="12700" marR="6985" algn="just">
              <a:lnSpc>
                <a:spcPct val="150000"/>
              </a:lnSpc>
              <a:spcBef>
                <a:spcPts val="100"/>
              </a:spcBef>
            </a:pPr>
            <a:endParaRPr lang="es-ES" sz="1200" dirty="0">
              <a:latin typeface="+mn-lt"/>
              <a:cs typeface="Arial"/>
            </a:endParaRPr>
          </a:p>
          <a:p>
            <a:pPr marL="12700">
              <a:spcBef>
                <a:spcPts val="95"/>
              </a:spcBef>
            </a:pPr>
            <a:r>
              <a:rPr lang="es-ES" sz="1600" spc="-10" dirty="0">
                <a:solidFill>
                  <a:schemeClr val="tx1"/>
                </a:solidFill>
                <a:latin typeface="+mj-lt"/>
                <a:ea typeface="+mj-ea"/>
                <a:cs typeface="Ebrima"/>
              </a:rPr>
              <a:t>Principales Estrategias de Internacionalización</a:t>
            </a:r>
          </a:p>
          <a:p>
            <a:pPr marL="12700">
              <a:spcBef>
                <a:spcPts val="95"/>
              </a:spcBef>
            </a:pPr>
            <a:endParaRPr lang="es-ES" sz="1600" spc="-10" dirty="0">
              <a:solidFill>
                <a:schemeClr val="tx1"/>
              </a:solidFill>
              <a:latin typeface="+mj-lt"/>
              <a:ea typeface="+mj-ea"/>
              <a:cs typeface="Ebrima"/>
            </a:endParaRPr>
          </a:p>
          <a:p>
            <a:pPr marL="355600" indent="-342900">
              <a:spcBef>
                <a:spcPts val="95"/>
              </a:spcBef>
              <a:buAutoNum type="arabicPeriod"/>
            </a:pPr>
            <a:r>
              <a:rPr lang="es-ES" sz="1400" b="1" dirty="0">
                <a:latin typeface="+mn-lt"/>
              </a:rPr>
              <a:t>Exportación Directa</a:t>
            </a:r>
          </a:p>
          <a:p>
            <a:pPr marL="355600" indent="-342900">
              <a:spcBef>
                <a:spcPts val="95"/>
              </a:spcBef>
              <a:buAutoNum type="arabicPeriod"/>
            </a:pPr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Descripción:</a:t>
            </a:r>
            <a:r>
              <a:rPr lang="es-ES" sz="1200" dirty="0"/>
              <a:t> Venta de productos directamente a clientes en el extranjero.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Ejemplo:</a:t>
            </a:r>
            <a:r>
              <a:rPr lang="es-ES" sz="1200" dirty="0"/>
              <a:t> Una bodega española que vende sus vinos directamente a tiendas de vinos en Alemania.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/>
          </a:p>
          <a:p>
            <a:pPr marL="355600" indent="-342900">
              <a:spcBef>
                <a:spcPts val="95"/>
              </a:spcBef>
              <a:buFont typeface="+mj-lt"/>
              <a:buAutoNum type="arabicPeriod" startAt="2"/>
            </a:pPr>
            <a:r>
              <a:rPr lang="es-ES" sz="1400" b="1" dirty="0">
                <a:latin typeface="+mn-lt"/>
              </a:rPr>
              <a:t>Exportación Indirecta</a:t>
            </a:r>
          </a:p>
          <a:p>
            <a:pPr marL="12700">
              <a:spcBef>
                <a:spcPts val="95"/>
              </a:spcBef>
            </a:pPr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Descripción:</a:t>
            </a:r>
            <a:r>
              <a:rPr lang="es-ES" sz="1200" dirty="0"/>
              <a:t> Utilización de intermediarios, como agentes o distribuidores, para vender en el extranjero.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Ejemplo:</a:t>
            </a:r>
            <a:r>
              <a:rPr lang="es-ES" sz="1200" dirty="0"/>
              <a:t> Una empresa de moda utiliza un distribuidor para vender sus productos en Japón.</a:t>
            </a:r>
          </a:p>
          <a:p>
            <a:pPr marL="12700" marR="6985" algn="just">
              <a:lnSpc>
                <a:spcPct val="150000"/>
              </a:lnSpc>
              <a:spcBef>
                <a:spcPts val="100"/>
              </a:spcBef>
            </a:pPr>
            <a:endParaRPr lang="es-ES" sz="12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473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68944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Estrategias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836B6BB-649F-350D-E658-D44516F61BF3}"/>
              </a:ext>
            </a:extLst>
          </p:cNvPr>
          <p:cNvSpPr txBox="1"/>
          <p:nvPr/>
        </p:nvSpPr>
        <p:spPr>
          <a:xfrm>
            <a:off x="1025753" y="2286000"/>
            <a:ext cx="10540365" cy="42883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95"/>
              </a:spcBef>
            </a:pPr>
            <a:endParaRPr lang="es-ES" sz="1600" spc="-10" dirty="0">
              <a:solidFill>
                <a:schemeClr val="tx1"/>
              </a:solidFill>
              <a:latin typeface="+mj-lt"/>
              <a:ea typeface="+mj-ea"/>
              <a:cs typeface="Ebrima"/>
            </a:endParaRPr>
          </a:p>
          <a:p>
            <a:pPr marL="355600" indent="-342900">
              <a:spcBef>
                <a:spcPts val="95"/>
              </a:spcBef>
              <a:buFont typeface="+mj-lt"/>
              <a:buAutoNum type="arabicPeriod" startAt="3"/>
            </a:pPr>
            <a:r>
              <a:rPr lang="es-ES" sz="1400" b="1" dirty="0">
                <a:latin typeface="+mn-lt"/>
              </a:rPr>
              <a:t> Licenciamiento</a:t>
            </a:r>
          </a:p>
          <a:p>
            <a:pPr marL="355600" indent="-342900">
              <a:spcBef>
                <a:spcPts val="95"/>
              </a:spcBef>
              <a:buFont typeface="+mj-lt"/>
              <a:buAutoNum type="arabicPeriod" startAt="3"/>
            </a:pPr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Descripción:</a:t>
            </a:r>
            <a:r>
              <a:rPr lang="es-ES" sz="1200" dirty="0">
                <a:latin typeface="+mn-lt"/>
              </a:rPr>
              <a:t> Permitir que una empresa extranjera fabrique y venda productos bajo la marca de la empresa.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Ejemplo:</a:t>
            </a:r>
            <a:r>
              <a:rPr lang="es-ES" sz="1200" dirty="0">
                <a:latin typeface="+mn-lt"/>
              </a:rPr>
              <a:t> Una compañía tecnológica otorga licencias de su software a una empresa india.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/>
          </a:p>
          <a:p>
            <a:pPr marL="355600" indent="-342900">
              <a:spcBef>
                <a:spcPts val="95"/>
              </a:spcBef>
              <a:buFont typeface="+mj-lt"/>
              <a:buAutoNum type="arabicPeriod" startAt="4"/>
            </a:pPr>
            <a:r>
              <a:rPr lang="es-ES" sz="1400" b="1" dirty="0">
                <a:latin typeface="+mn-lt"/>
              </a:rPr>
              <a:t>Franquicia</a:t>
            </a:r>
          </a:p>
          <a:p>
            <a:pPr marL="355600" indent="-342900">
              <a:spcBef>
                <a:spcPts val="95"/>
              </a:spcBef>
              <a:buFont typeface="+mj-lt"/>
              <a:buAutoNum type="arabicPeriod" startAt="4"/>
            </a:pPr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Descripción:</a:t>
            </a:r>
            <a:r>
              <a:rPr lang="es-ES" sz="1200" dirty="0">
                <a:latin typeface="+mn-lt"/>
              </a:rPr>
              <a:t> Permitir a un franquiciado usar la marca y el modelo de negocio de la empresa.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Ejemplo:</a:t>
            </a:r>
            <a:r>
              <a:rPr lang="es-ES" sz="1200" dirty="0">
                <a:latin typeface="+mn-lt"/>
              </a:rPr>
              <a:t> Una cadena de restaurantes de comida rápida establece franquicias en México.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200" dirty="0"/>
          </a:p>
          <a:p>
            <a:pPr marL="355600" indent="-342900">
              <a:spcBef>
                <a:spcPts val="95"/>
              </a:spcBef>
              <a:buFont typeface="+mj-lt"/>
              <a:buAutoNum type="arabicPeriod" startAt="5"/>
            </a:pPr>
            <a:r>
              <a:rPr lang="es-ES" sz="1400" b="1" dirty="0" err="1">
                <a:latin typeface="+mn-lt"/>
              </a:rPr>
              <a:t>Joint</a:t>
            </a:r>
            <a:r>
              <a:rPr lang="es-ES" sz="1400" b="1" dirty="0">
                <a:latin typeface="+mn-lt"/>
              </a:rPr>
              <a:t> Venture</a:t>
            </a:r>
          </a:p>
          <a:p>
            <a:pPr marL="355600" indent="-342900">
              <a:spcBef>
                <a:spcPts val="95"/>
              </a:spcBef>
              <a:buFont typeface="+mj-lt"/>
              <a:buAutoNum type="arabicPeriod" startAt="5"/>
            </a:pPr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Descripción:</a:t>
            </a:r>
            <a:r>
              <a:rPr lang="es-ES" sz="1200" dirty="0">
                <a:latin typeface="+mn-lt"/>
              </a:rPr>
              <a:t> Asociación con una empresa local para crear una nueva entidad compartida.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Ejemplo:</a:t>
            </a:r>
            <a:r>
              <a:rPr lang="es-ES" sz="1200" dirty="0">
                <a:latin typeface="+mn-lt"/>
              </a:rPr>
              <a:t> Una empresa automotriz forma una </a:t>
            </a:r>
            <a:r>
              <a:rPr lang="es-ES" sz="1200" dirty="0" err="1">
                <a:latin typeface="+mn-lt"/>
              </a:rPr>
              <a:t>joint</a:t>
            </a:r>
            <a:r>
              <a:rPr lang="es-ES" sz="1200" dirty="0">
                <a:latin typeface="+mn-lt"/>
              </a:rPr>
              <a:t> venture con una compañía china para fabricar coches en China.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200" dirty="0"/>
          </a:p>
          <a:p>
            <a:pPr marL="228600" indent="-228600">
              <a:buFont typeface="+mj-lt"/>
              <a:buAutoNum type="arabicPeriod" startAt="6"/>
            </a:pPr>
            <a:r>
              <a:rPr lang="es-ES" sz="1200" b="1" dirty="0"/>
              <a:t>Subsidiaria de Propiedad Total</a:t>
            </a:r>
          </a:p>
          <a:p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Descripción:</a:t>
            </a:r>
            <a:r>
              <a:rPr lang="es-ES" sz="1200" dirty="0">
                <a:latin typeface="+mn-lt"/>
              </a:rPr>
              <a:t> Establecimiento de una filial completamente propiedad de la empresa matriz en el extranjero.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>
                <a:latin typeface="+mn-lt"/>
              </a:rPr>
              <a:t>Ejemplo:</a:t>
            </a:r>
            <a:r>
              <a:rPr lang="es-ES" sz="1200" dirty="0">
                <a:latin typeface="+mn-lt"/>
              </a:rPr>
              <a:t> Una empresa farmacéutica estadounidense abre una subsidiaria en Francia para la producción y distribución de medicamentos</a:t>
            </a:r>
            <a:r>
              <a:rPr lang="es-ES" sz="1200" dirty="0"/>
              <a:t>.</a:t>
            </a:r>
          </a:p>
          <a:p>
            <a:pPr marL="12700" marR="6985" algn="just">
              <a:lnSpc>
                <a:spcPct val="150000"/>
              </a:lnSpc>
              <a:spcBef>
                <a:spcPts val="100"/>
              </a:spcBef>
            </a:pPr>
            <a:endParaRPr lang="es-ES" sz="12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3952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68944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Tácticas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836B6BB-649F-350D-E658-D44516F61BF3}"/>
              </a:ext>
            </a:extLst>
          </p:cNvPr>
          <p:cNvSpPr txBox="1"/>
          <p:nvPr/>
        </p:nvSpPr>
        <p:spPr>
          <a:xfrm>
            <a:off x="1025753" y="2286000"/>
            <a:ext cx="10540365" cy="3488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50000"/>
              </a:lnSpc>
              <a:spcBef>
                <a:spcPts val="100"/>
              </a:spcBef>
            </a:pPr>
            <a:r>
              <a:rPr lang="es-ES" sz="1200" dirty="0">
                <a:latin typeface="+mn-lt"/>
                <a:cs typeface="Arial"/>
              </a:rPr>
              <a:t>Seleccionar las tácticas de internacionalización correctas es esencial para implementar la estrategia de expansión de manera efectiva. Las tácticas adecuadas permiten adaptar las operaciones, marketing y ventas a las condiciones locales, maximizar la eficiencia y minimizar los riesgos. Esto asegura una entrada y crecimiento sostenibles en los nuevos mercados.</a:t>
            </a:r>
          </a:p>
          <a:p>
            <a:pPr marL="12700" marR="6985" algn="just">
              <a:lnSpc>
                <a:spcPct val="150000"/>
              </a:lnSpc>
              <a:spcBef>
                <a:spcPts val="100"/>
              </a:spcBef>
            </a:pPr>
            <a:endParaRPr lang="es-ES" sz="1200" dirty="0">
              <a:latin typeface="+mn-lt"/>
              <a:cs typeface="Arial"/>
            </a:endParaRPr>
          </a:p>
          <a:p>
            <a:pPr marL="12700">
              <a:spcBef>
                <a:spcPts val="95"/>
              </a:spcBef>
            </a:pPr>
            <a:r>
              <a:rPr lang="es-ES" sz="1600" spc="-10" dirty="0">
                <a:solidFill>
                  <a:schemeClr val="tx1"/>
                </a:solidFill>
                <a:latin typeface="+mj-lt"/>
                <a:ea typeface="+mj-ea"/>
                <a:cs typeface="Ebrima"/>
              </a:rPr>
              <a:t>Principales Tácticas de Internacionalización</a:t>
            </a:r>
          </a:p>
          <a:p>
            <a:pPr marL="12700">
              <a:spcBef>
                <a:spcPts val="95"/>
              </a:spcBef>
            </a:pPr>
            <a:endParaRPr lang="es-ES" sz="1600" spc="-10" dirty="0">
              <a:solidFill>
                <a:schemeClr val="tx1"/>
              </a:solidFill>
              <a:latin typeface="+mj-lt"/>
              <a:ea typeface="+mj-ea"/>
              <a:cs typeface="Ebrima"/>
            </a:endParaRPr>
          </a:p>
          <a:p>
            <a:pPr marL="355600" indent="-342900">
              <a:spcBef>
                <a:spcPts val="95"/>
              </a:spcBef>
              <a:buAutoNum type="arabicPeriod"/>
            </a:pPr>
            <a:r>
              <a:rPr lang="es-ES" sz="1400" b="1" dirty="0">
                <a:latin typeface="+mn-lt"/>
              </a:rPr>
              <a:t>Adaptación del Producto</a:t>
            </a:r>
          </a:p>
          <a:p>
            <a:pPr marL="355600" indent="-342900">
              <a:spcBef>
                <a:spcPts val="95"/>
              </a:spcBef>
              <a:buAutoNum type="arabicPeriod"/>
            </a:pPr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Descripción: </a:t>
            </a:r>
            <a:r>
              <a:rPr lang="es-ES" sz="1200" dirty="0"/>
              <a:t>Modificar productos para satisfacer las preferencias y necesidades locales.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Ejemplo: </a:t>
            </a:r>
            <a:r>
              <a:rPr lang="es-ES" sz="1200" dirty="0"/>
              <a:t>Una empresa de alimentos cambia las recetas para alinearse con los gustos locales en Japón.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/>
          </a:p>
          <a:p>
            <a:pPr marL="355600" indent="-342900">
              <a:spcBef>
                <a:spcPts val="95"/>
              </a:spcBef>
              <a:buFont typeface="+mj-lt"/>
              <a:buAutoNum type="arabicPeriod" startAt="2"/>
            </a:pPr>
            <a:r>
              <a:rPr lang="es-ES" sz="1400" b="1" dirty="0">
                <a:latin typeface="+mn-lt"/>
              </a:rPr>
              <a:t>Marketing Localizado</a:t>
            </a:r>
          </a:p>
          <a:p>
            <a:pPr marL="12700">
              <a:spcBef>
                <a:spcPts val="95"/>
              </a:spcBef>
            </a:pPr>
            <a:endParaRPr lang="es-ES" sz="1400" b="1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Descripción: </a:t>
            </a:r>
            <a:r>
              <a:rPr lang="es-ES" sz="1200" dirty="0"/>
              <a:t>Desarrollar campañas de marketing específicas para cada mercado.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dirty="0"/>
              <a:t>Ejemplo: </a:t>
            </a:r>
            <a:r>
              <a:rPr lang="es-ES" sz="1200" dirty="0"/>
              <a:t>Una marca de ropa crea anuncios específicos para el mercado brasileño destacando su cultura.</a:t>
            </a:r>
            <a:endParaRPr lang="es-ES" sz="12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3956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90280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Ejemplo de Estrategia y tácticas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836B6BB-649F-350D-E658-D44516F61BF3}"/>
              </a:ext>
            </a:extLst>
          </p:cNvPr>
          <p:cNvSpPr txBox="1"/>
          <p:nvPr/>
        </p:nvSpPr>
        <p:spPr>
          <a:xfrm>
            <a:off x="1025753" y="2286000"/>
            <a:ext cx="10540365" cy="4403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Empresa: </a:t>
            </a:r>
            <a:r>
              <a:rPr lang="es-ES" spc="-10" dirty="0" err="1">
                <a:solidFill>
                  <a:schemeClr val="tx1"/>
                </a:solidFill>
                <a:latin typeface="+mn-lt"/>
                <a:ea typeface="+mj-ea"/>
                <a:cs typeface="Ebrima"/>
              </a:rPr>
              <a:t>ApartRent</a:t>
            </a: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endParaRPr lang="es-ES" sz="1600" dirty="0">
              <a:latin typeface="+mn-lt"/>
            </a:endParaRPr>
          </a:p>
          <a:p>
            <a:r>
              <a:rPr lang="es-ES" sz="1600" b="1" dirty="0">
                <a:latin typeface="+mn-lt"/>
              </a:rPr>
              <a:t>Objetivo:</a:t>
            </a:r>
            <a:r>
              <a:rPr lang="es-ES" sz="1600" dirty="0">
                <a:latin typeface="+mn-lt"/>
              </a:rPr>
              <a:t> Internacionalizar las operaciones de </a:t>
            </a:r>
            <a:r>
              <a:rPr lang="es-ES" sz="1600" dirty="0" err="1">
                <a:latin typeface="+mn-lt"/>
              </a:rPr>
              <a:t>ApartRent</a:t>
            </a:r>
            <a:r>
              <a:rPr lang="es-ES" sz="1600" dirty="0">
                <a:latin typeface="+mn-lt"/>
              </a:rPr>
              <a:t> para captar arrendadores en Alemania y Suiza.</a:t>
            </a:r>
          </a:p>
          <a:p>
            <a:endParaRPr lang="es-ES" sz="1600" dirty="0"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600" b="1" dirty="0">
                <a:latin typeface="+mn-lt"/>
              </a:rPr>
              <a:t>Estrategia de Internacionalización</a:t>
            </a:r>
          </a:p>
          <a:p>
            <a:pPr marL="12700">
              <a:spcBef>
                <a:spcPts val="95"/>
              </a:spcBef>
            </a:pP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r>
              <a:rPr lang="es-ES" sz="1600" b="1" dirty="0">
                <a:latin typeface="+mn-lt"/>
              </a:rPr>
              <a:t>Exportación Directa:</a:t>
            </a:r>
            <a:r>
              <a:rPr lang="es-ES" sz="1600" dirty="0">
                <a:latin typeface="+mn-lt"/>
              </a:rPr>
              <a:t> </a:t>
            </a:r>
            <a:r>
              <a:rPr lang="es-ES" sz="1600" dirty="0" err="1">
                <a:latin typeface="+mn-lt"/>
              </a:rPr>
              <a:t>ApartRent</a:t>
            </a:r>
            <a:r>
              <a:rPr lang="es-ES" sz="1600" dirty="0">
                <a:latin typeface="+mn-lt"/>
              </a:rPr>
              <a:t> venderá sus servicios de alquiler de apartamentos directamente a los clientes en Alemania y Suiza. Esta estrategia permite mantener un alto nivel de control sobre la calidad del servicio y la relación con el cliente, asegurando que la experiencia de los arrendadores cumpla con los estándares de la empresa.</a:t>
            </a:r>
          </a:p>
          <a:p>
            <a:endParaRPr lang="es-ES" sz="1600" dirty="0">
              <a:latin typeface="+mn-lt"/>
            </a:endParaRPr>
          </a:p>
          <a:p>
            <a:r>
              <a:rPr lang="es-ES" sz="1600" b="1" dirty="0">
                <a:latin typeface="+mn-lt"/>
              </a:rPr>
              <a:t>Inversión Inicial:</a:t>
            </a:r>
            <a:r>
              <a:rPr lang="es-ES" sz="1600" dirty="0">
                <a:latin typeface="+mn-lt"/>
              </a:rPr>
              <a:t> 500.000€</a:t>
            </a:r>
          </a:p>
          <a:p>
            <a:endParaRPr lang="es-ES" sz="1600" dirty="0"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600" b="1" dirty="0">
                <a:latin typeface="+mn-lt"/>
              </a:rPr>
              <a:t>Objetivos Financieros:</a:t>
            </a:r>
          </a:p>
          <a:p>
            <a:pPr marL="12700">
              <a:spcBef>
                <a:spcPts val="95"/>
              </a:spcBef>
            </a:pP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+mn-lt"/>
              </a:rPr>
              <a:t>Incrementar las reservas internacionales en un 30% en el primer año.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+mn-lt"/>
              </a:rPr>
              <a:t>Generar ingresos adicionales de €2 millones provenientes de Alemania y Suiza.</a:t>
            </a:r>
          </a:p>
          <a:p>
            <a:endParaRPr lang="es-E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4151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90280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Ejemplo de Estrategia y tácticas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836B6BB-649F-350D-E658-D44516F61BF3}"/>
              </a:ext>
            </a:extLst>
          </p:cNvPr>
          <p:cNvSpPr txBox="1"/>
          <p:nvPr/>
        </p:nvSpPr>
        <p:spPr>
          <a:xfrm>
            <a:off x="1025753" y="2286000"/>
            <a:ext cx="10540365" cy="3547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s-ES" sz="1600" b="1" dirty="0">
                <a:latin typeface="+mn-lt"/>
              </a:rPr>
              <a:t>Riesgos Identificados:</a:t>
            </a:r>
          </a:p>
          <a:p>
            <a:endParaRPr lang="es-E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+mn-lt"/>
              </a:rPr>
              <a:t>Riesgo cambiario debido a la fluctuación del euro y el franco suizo.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+mn-lt"/>
              </a:rPr>
              <a:t>Competencia local y barreras culturales.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1600" dirty="0"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pc="-10" dirty="0">
                <a:solidFill>
                  <a:schemeClr val="tx1"/>
                </a:solidFill>
                <a:latin typeface="+mn-lt"/>
                <a:ea typeface="+mj-ea"/>
                <a:cs typeface="Ebrima"/>
              </a:rPr>
              <a:t>Tácticas de Internacionalización</a:t>
            </a:r>
          </a:p>
          <a:p>
            <a:pPr marL="12700">
              <a:spcBef>
                <a:spcPts val="95"/>
              </a:spcBef>
            </a:pPr>
            <a:endParaRPr lang="es-ES" spc="-10" dirty="0">
              <a:solidFill>
                <a:schemeClr val="tx1"/>
              </a:solidFill>
              <a:latin typeface="+mn-lt"/>
              <a:ea typeface="+mj-ea"/>
              <a:cs typeface="Ebrima"/>
            </a:endParaRPr>
          </a:p>
          <a:p>
            <a:pPr marL="342900" indent="-342900">
              <a:buAutoNum type="arabicPeriod"/>
            </a:pPr>
            <a:r>
              <a:rPr lang="es-ES" sz="1600" b="1" dirty="0">
                <a:latin typeface="+mn-lt"/>
              </a:rPr>
              <a:t>Adaptación del Producto</a:t>
            </a:r>
          </a:p>
          <a:p>
            <a:pPr marL="342900" indent="-342900">
              <a:buAutoNum type="arabicPeriod"/>
            </a:pPr>
            <a:endParaRPr lang="es-E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Descripción:</a:t>
            </a:r>
            <a:r>
              <a:rPr lang="es-ES" sz="1600" dirty="0">
                <a:latin typeface="+mn-lt"/>
              </a:rPr>
              <a:t> Modificar los servicios de alquiler para satisfacer las preferencias de los arrendadores alemanes y suizos.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Ejemplo:</a:t>
            </a:r>
            <a:r>
              <a:rPr lang="es-ES" sz="1600" dirty="0">
                <a:latin typeface="+mn-lt"/>
              </a:rPr>
              <a:t> Incluir opciones de apartamentos con características populares en Alemania y Suiza, como sistemas de calefacción eficientes y decoración alpina.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Coste Estimado:</a:t>
            </a:r>
            <a:r>
              <a:rPr lang="es-ES" sz="1600" dirty="0">
                <a:latin typeface="+mn-lt"/>
              </a:rPr>
              <a:t> 100,000€</a:t>
            </a:r>
          </a:p>
        </p:txBody>
      </p:sp>
    </p:spTree>
    <p:extLst>
      <p:ext uri="{BB962C8B-B14F-4D97-AF65-F5344CB8AC3E}">
        <p14:creationId xmlns:p14="http://schemas.microsoft.com/office/powerpoint/2010/main" val="3527906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90280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Ejemplo de Estrategia y tácticas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836B6BB-649F-350D-E658-D44516F61BF3}"/>
              </a:ext>
            </a:extLst>
          </p:cNvPr>
          <p:cNvSpPr txBox="1"/>
          <p:nvPr/>
        </p:nvSpPr>
        <p:spPr>
          <a:xfrm>
            <a:off x="1025753" y="2286000"/>
            <a:ext cx="10540365" cy="3213700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s-ES" sz="1600" b="1" dirty="0">
                <a:latin typeface="+mn-lt"/>
              </a:rPr>
              <a:t>Marketing Localizado</a:t>
            </a:r>
          </a:p>
          <a:p>
            <a:pPr marL="342900" indent="-342900">
              <a:buFont typeface="+mj-lt"/>
              <a:buAutoNum type="arabicPeriod" startAt="2"/>
            </a:pPr>
            <a:endParaRPr lang="es-ES" sz="1600" b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Descripción:</a:t>
            </a:r>
            <a:r>
              <a:rPr lang="es-ES" sz="1600" dirty="0">
                <a:latin typeface="+mn-lt"/>
              </a:rPr>
              <a:t> Desarrollar campañas de marketing específicas para Alemania y Suiza.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Ejemplo:</a:t>
            </a:r>
            <a:r>
              <a:rPr lang="es-ES" sz="1600" dirty="0">
                <a:latin typeface="+mn-lt"/>
              </a:rPr>
              <a:t> Crear anuncios en alemán que destaquen la cercanía de La Manga del Mar Menor a destinos turísticos populares y su clima agradable.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Coste Estimado:</a:t>
            </a:r>
            <a:r>
              <a:rPr lang="es-ES" sz="1600" dirty="0">
                <a:latin typeface="+mn-lt"/>
              </a:rPr>
              <a:t> €150,000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Fuente:</a:t>
            </a:r>
            <a:r>
              <a:rPr lang="es-ES" sz="1600" dirty="0">
                <a:latin typeface="+mn-lt"/>
              </a:rPr>
              <a:t> </a:t>
            </a:r>
            <a:r>
              <a:rPr lang="es-ES" sz="1600" dirty="0">
                <a:latin typeface="+mn-lt"/>
                <a:hlinkClick r:id="rId2"/>
              </a:rPr>
              <a:t>Statista</a:t>
            </a:r>
            <a:endParaRPr lang="es-ES" sz="16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ES" sz="1600" dirty="0">
              <a:latin typeface="+mn-lt"/>
            </a:endParaRPr>
          </a:p>
          <a:p>
            <a:r>
              <a:rPr lang="es-ES" sz="1600" b="1" dirty="0">
                <a:latin typeface="+mn-lt"/>
              </a:rPr>
              <a:t>3. Precios Competitivos</a:t>
            </a:r>
          </a:p>
          <a:p>
            <a:endParaRPr lang="es-E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Descripción:</a:t>
            </a:r>
            <a:r>
              <a:rPr lang="es-ES" sz="1600" dirty="0">
                <a:latin typeface="+mn-lt"/>
              </a:rPr>
              <a:t> Ajustar la estructura de precios para ser competitivos en los mercados alemán y suizo.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Ejemplo:</a:t>
            </a:r>
            <a:r>
              <a:rPr lang="es-ES" sz="1600" dirty="0">
                <a:latin typeface="+mn-lt"/>
              </a:rPr>
              <a:t> Ofrecer descuentos del 10% para reservas anticipadas y precios especiales para largas estancias.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Coste Estimado:</a:t>
            </a:r>
            <a:r>
              <a:rPr lang="es-ES" sz="1600" dirty="0">
                <a:latin typeface="+mn-lt"/>
              </a:rPr>
              <a:t> Reducción del margen de ganancia en un 5% inicialmente.</a:t>
            </a:r>
          </a:p>
        </p:txBody>
      </p:sp>
    </p:spTree>
    <p:extLst>
      <p:ext uri="{BB962C8B-B14F-4D97-AF65-F5344CB8AC3E}">
        <p14:creationId xmlns:p14="http://schemas.microsoft.com/office/powerpoint/2010/main" val="779012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90280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Ejemplo de Estrategia y tácticas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836B6BB-649F-350D-E658-D44516F61BF3}"/>
              </a:ext>
            </a:extLst>
          </p:cNvPr>
          <p:cNvSpPr txBox="1"/>
          <p:nvPr/>
        </p:nvSpPr>
        <p:spPr>
          <a:xfrm>
            <a:off x="1025753" y="2286000"/>
            <a:ext cx="10785247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s-ES" sz="1600" b="1" dirty="0">
                <a:latin typeface="+mn-lt"/>
              </a:rPr>
              <a:t>4. Distribución Local</a:t>
            </a:r>
          </a:p>
          <a:p>
            <a:endParaRPr lang="es-E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Descripción:</a:t>
            </a:r>
            <a:r>
              <a:rPr lang="es-ES" sz="1600" dirty="0">
                <a:latin typeface="+mn-lt"/>
              </a:rPr>
              <a:t> Utilizar plataformas de distribución locales para llegar a los arrendadores.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Ejemplo:</a:t>
            </a:r>
            <a:r>
              <a:rPr lang="es-ES" sz="1600" dirty="0">
                <a:latin typeface="+mn-lt"/>
              </a:rPr>
              <a:t> Colaborar con sitios web populares en Alemania y Suiza, como Booking.com y Airbnb, para listar los apartamentos.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Costo Estimado:</a:t>
            </a:r>
            <a:r>
              <a:rPr lang="es-ES" sz="1600" dirty="0">
                <a:latin typeface="+mn-lt"/>
              </a:rPr>
              <a:t> 50,000€ en comisiones de plataformas.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Fuente:</a:t>
            </a:r>
            <a:r>
              <a:rPr lang="es-ES" sz="1600" dirty="0">
                <a:latin typeface="+mn-lt"/>
              </a:rPr>
              <a:t> </a:t>
            </a:r>
            <a:r>
              <a:rPr lang="es-ES" sz="1600" dirty="0">
                <a:latin typeface="+mn-lt"/>
                <a:hlinkClick r:id="rId2"/>
              </a:rPr>
              <a:t>Booking.com</a:t>
            </a:r>
            <a:r>
              <a:rPr lang="es-ES" sz="1600" dirty="0">
                <a:latin typeface="+mn-lt"/>
              </a:rPr>
              <a:t> y </a:t>
            </a:r>
            <a:r>
              <a:rPr lang="es-ES" sz="1600" dirty="0">
                <a:latin typeface="+mn-lt"/>
                <a:hlinkClick r:id="rId3"/>
              </a:rPr>
              <a:t>Airbnb</a:t>
            </a:r>
            <a:endParaRPr lang="es-ES" sz="16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ES" sz="1600" dirty="0">
              <a:latin typeface="+mn-lt"/>
            </a:endParaRPr>
          </a:p>
          <a:p>
            <a:r>
              <a:rPr lang="es-ES" sz="1600" b="1" dirty="0">
                <a:latin typeface="+mn-lt"/>
              </a:rPr>
              <a:t>5. Alianzas Estratégicas</a:t>
            </a:r>
          </a:p>
          <a:p>
            <a:endParaRPr lang="es-E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Descripción:</a:t>
            </a:r>
            <a:r>
              <a:rPr lang="es-ES" sz="1600" dirty="0">
                <a:latin typeface="+mn-lt"/>
              </a:rPr>
              <a:t> Formar asociaciones con agencias de viajes y operadores turísticos locales.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Ejemplo:</a:t>
            </a:r>
            <a:r>
              <a:rPr lang="es-ES" sz="1600" dirty="0">
                <a:latin typeface="+mn-lt"/>
              </a:rPr>
              <a:t> Asociarse con agencias de viajes alemanas y suizas para incluir los apartamentos en paquetes turísticos.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Costo Estimado:</a:t>
            </a:r>
            <a:r>
              <a:rPr lang="es-ES" sz="1600" dirty="0">
                <a:latin typeface="+mn-lt"/>
              </a:rPr>
              <a:t> €75,000 para campañas de </a:t>
            </a:r>
            <a:r>
              <a:rPr lang="es-ES" sz="1600" dirty="0" err="1">
                <a:latin typeface="+mn-lt"/>
              </a:rPr>
              <a:t>co-marketing</a:t>
            </a:r>
            <a:r>
              <a:rPr lang="es-ES" sz="1600" dirty="0">
                <a:latin typeface="+mn-lt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Fuente:</a:t>
            </a:r>
            <a:r>
              <a:rPr lang="es-ES" sz="1600" dirty="0">
                <a:latin typeface="+mn-lt"/>
              </a:rPr>
              <a:t> </a:t>
            </a:r>
            <a:r>
              <a:rPr lang="es-ES" sz="1600" dirty="0">
                <a:latin typeface="+mn-lt"/>
                <a:hlinkClick r:id="rId4"/>
              </a:rPr>
              <a:t>ICEX</a:t>
            </a:r>
            <a:endParaRPr lang="es-E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29352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4">
            <a:extLst>
              <a:ext uri="{FF2B5EF4-FFF2-40B4-BE49-F238E27FC236}">
                <a16:creationId xmlns:a16="http://schemas.microsoft.com/office/drawing/2014/main" id="{0E3D9016-C8AB-85F7-507A-ADA0F4A07D01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3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7F725BCF-C4E7-9513-0D0F-2570FF291A83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902807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Ejemplo de Estrategia y tácticas de Internacionalización</a:t>
            </a:r>
          </a:p>
          <a:p>
            <a:pPr marL="12700">
              <a:spcBef>
                <a:spcPts val="95"/>
              </a:spcBef>
            </a:pPr>
            <a:endParaRPr lang="es-E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836B6BB-649F-350D-E658-D44516F61BF3}"/>
              </a:ext>
            </a:extLst>
          </p:cNvPr>
          <p:cNvSpPr txBox="1"/>
          <p:nvPr/>
        </p:nvSpPr>
        <p:spPr>
          <a:xfrm>
            <a:off x="1025753" y="2286000"/>
            <a:ext cx="1054036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s-ES" sz="1600" b="1" dirty="0">
                <a:latin typeface="+mn-lt"/>
              </a:rPr>
              <a:t>6. Servicio al Cliente Localizado</a:t>
            </a:r>
          </a:p>
          <a:p>
            <a:endParaRPr lang="es-E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Descripción:</a:t>
            </a:r>
            <a:r>
              <a:rPr lang="es-ES" sz="1600" dirty="0">
                <a:latin typeface="+mn-lt"/>
              </a:rPr>
              <a:t> Establecer centros de servicio al cliente en Alemania y Suiza.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Ejemplo:</a:t>
            </a:r>
            <a:r>
              <a:rPr lang="es-ES" sz="1600" dirty="0">
                <a:latin typeface="+mn-lt"/>
              </a:rPr>
              <a:t> Abrir un centro de atención al cliente en Berlín y </a:t>
            </a:r>
            <a:r>
              <a:rPr lang="es-ES" sz="1600" dirty="0" err="1">
                <a:latin typeface="+mn-lt"/>
              </a:rPr>
              <a:t>Zurich</a:t>
            </a:r>
            <a:r>
              <a:rPr lang="es-ES" sz="1600" dirty="0">
                <a:latin typeface="+mn-lt"/>
              </a:rPr>
              <a:t> para proporcionar soporte en el idioma local.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Costo Estimado:</a:t>
            </a:r>
            <a:r>
              <a:rPr lang="es-ES" sz="1600" dirty="0">
                <a:latin typeface="+mn-lt"/>
              </a:rPr>
              <a:t> €125,000 anuales.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+mn-lt"/>
              </a:rPr>
              <a:t>Fuente:</a:t>
            </a:r>
            <a:r>
              <a:rPr lang="es-ES" sz="1600" dirty="0">
                <a:latin typeface="+mn-lt"/>
              </a:rPr>
              <a:t> </a:t>
            </a:r>
            <a:r>
              <a:rPr lang="es-ES" sz="1600" dirty="0">
                <a:latin typeface="+mn-lt"/>
                <a:hlinkClick r:id="rId2"/>
              </a:rPr>
              <a:t>Numbeo</a:t>
            </a:r>
            <a:endParaRPr lang="es-E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8021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6F596BA6-022B-20B3-B5B2-A4BA799390F2}"/>
              </a:ext>
            </a:extLst>
          </p:cNvPr>
          <p:cNvSpPr txBox="1"/>
          <p:nvPr/>
        </p:nvSpPr>
        <p:spPr>
          <a:xfrm>
            <a:off x="1295400" y="2151727"/>
            <a:ext cx="9996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Poppins ExtraBold" panose="00000900000000000000" pitchFamily="2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48076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8341" y="1866645"/>
            <a:ext cx="1778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chemeClr val="tx1"/>
                </a:solidFill>
                <a:latin typeface="+mj-lt"/>
              </a:rPr>
              <a:t>El</a:t>
            </a:r>
            <a:r>
              <a:rPr spc="-40" dirty="0">
                <a:solidFill>
                  <a:schemeClr val="tx1"/>
                </a:solidFill>
                <a:latin typeface="+mj-lt"/>
              </a:rPr>
              <a:t> </a:t>
            </a:r>
            <a:r>
              <a:rPr spc="-10" dirty="0">
                <a:solidFill>
                  <a:schemeClr val="tx1"/>
                </a:solidFill>
                <a:latin typeface="+mj-lt"/>
              </a:rPr>
              <a:t>proyecto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21181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1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8341" y="2467762"/>
            <a:ext cx="9520555" cy="1079142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ES" sz="1600" dirty="0">
                <a:solidFill>
                  <a:schemeClr val="tx1"/>
                </a:solidFill>
                <a:latin typeface="+mn-lt"/>
                <a:cs typeface="Arial"/>
              </a:rPr>
              <a:t>La presentación del proyecto empresarial debe comunicar de manera clara y concisa la misión, visión y objetivos de la empresa. Debe destacar su propuesta de valor, los productos o servicios ofrecidos, y la motivación para internacionalizarse. Es esencial resaltar la capacidad de la empresa para competir en mercados internacionales, apoyándose en sus fortalezas y experiencias previas.</a:t>
            </a:r>
            <a:endParaRPr sz="160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7F03EBE-3609-4BA6-2FCE-A2ABD1FF3F2A}"/>
              </a:ext>
            </a:extLst>
          </p:cNvPr>
          <p:cNvSpPr txBox="1"/>
          <p:nvPr/>
        </p:nvSpPr>
        <p:spPr>
          <a:xfrm>
            <a:off x="1018132" y="3962400"/>
            <a:ext cx="8354467" cy="2226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z="2000" dirty="0">
                <a:solidFill>
                  <a:schemeClr val="tx1"/>
                </a:solidFill>
                <a:latin typeface="+mj-lt"/>
                <a:ea typeface="+mj-ea"/>
                <a:cs typeface="Ebrima"/>
              </a:rPr>
              <a:t>Elementos clave:</a:t>
            </a:r>
          </a:p>
          <a:p>
            <a:endParaRPr lang="es-ES" sz="16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Descripción de la Empresa: Misión, visión y objetivos.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Propuesta de Valor: Qué hace única a la empresa.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Productos/Servicios: Detalles y beneficios.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Motivación para Internacionalización: Razones y objetivos.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solidFill>
                  <a:schemeClr val="tx1"/>
                </a:solidFill>
                <a:latin typeface="+mn-lt"/>
                <a:cs typeface="Arial"/>
              </a:rPr>
              <a:t>Fortalezas Competitivas: Capacidades y experiencias relevantes.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8341" y="1866645"/>
            <a:ext cx="1778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chemeClr val="tx1"/>
                </a:solidFill>
                <a:latin typeface="+mj-lt"/>
              </a:rPr>
              <a:t>El</a:t>
            </a:r>
            <a:r>
              <a:rPr spc="-40" dirty="0">
                <a:solidFill>
                  <a:schemeClr val="tx1"/>
                </a:solidFill>
                <a:latin typeface="+mj-lt"/>
              </a:rPr>
              <a:t> </a:t>
            </a:r>
            <a:r>
              <a:rPr spc="-10" dirty="0">
                <a:solidFill>
                  <a:schemeClr val="tx1"/>
                </a:solidFill>
                <a:latin typeface="+mj-lt"/>
              </a:rPr>
              <a:t>proyecto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21181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1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8341" y="2467762"/>
            <a:ext cx="9520555" cy="1325363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ES" sz="1600" i="1" dirty="0" err="1">
                <a:solidFill>
                  <a:schemeClr val="tx1"/>
                </a:solidFill>
                <a:latin typeface="+mn-lt"/>
                <a:cs typeface="Arial"/>
              </a:rPr>
              <a:t>AgroFoods</a:t>
            </a:r>
            <a:r>
              <a:rPr lang="es-ES" sz="1600" i="1" dirty="0">
                <a:solidFill>
                  <a:schemeClr val="tx1"/>
                </a:solidFill>
                <a:latin typeface="+mn-lt"/>
                <a:cs typeface="Arial"/>
              </a:rPr>
              <a:t> es una empresa dedicada a la producción de frutas orgánicas en la Región de Murcia. Con una facturación anual de 2 millones de euros, su producto estrella es el mango orgánico, conocido por su sabor y calidad. </a:t>
            </a:r>
            <a:r>
              <a:rPr lang="es-ES" sz="1600" i="1" dirty="0" err="1">
                <a:solidFill>
                  <a:schemeClr val="tx1"/>
                </a:solidFill>
                <a:latin typeface="+mn-lt"/>
                <a:cs typeface="Arial"/>
              </a:rPr>
              <a:t>AgroFoods</a:t>
            </a:r>
            <a:r>
              <a:rPr lang="es-ES" sz="1600" i="1" dirty="0">
                <a:solidFill>
                  <a:schemeClr val="tx1"/>
                </a:solidFill>
                <a:latin typeface="+mn-lt"/>
                <a:cs typeface="Arial"/>
              </a:rPr>
              <a:t> busca expandirse a mercados europeos, especialmente Alemania y Francia, donde existe una alta demanda de productos orgánicos. La empresa se enfoca en prácticas sostenibles y certificaciones de calidad que garantizan su competitividad internacional.</a:t>
            </a:r>
            <a:endParaRPr sz="1600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9FB48079-9CED-CC69-F349-8B0F038FC8CE}"/>
              </a:ext>
            </a:extLst>
          </p:cNvPr>
          <p:cNvSpPr txBox="1"/>
          <p:nvPr/>
        </p:nvSpPr>
        <p:spPr>
          <a:xfrm>
            <a:off x="1158341" y="4114800"/>
            <a:ext cx="9520555" cy="1325363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lang="es-ES" sz="1600" i="1" dirty="0" err="1">
                <a:solidFill>
                  <a:schemeClr val="tx1"/>
                </a:solidFill>
                <a:latin typeface="+mn-lt"/>
                <a:cs typeface="Arial"/>
              </a:rPr>
              <a:t>AgroFoods</a:t>
            </a:r>
            <a:r>
              <a:rPr lang="es-ES" sz="1600" i="1" dirty="0">
                <a:solidFill>
                  <a:schemeClr val="tx1"/>
                </a:solidFill>
                <a:latin typeface="+mn-lt"/>
                <a:cs typeface="Arial"/>
              </a:rPr>
              <a:t> es una empresa dedicada a la producción de frutas orgánicas en la Región de Murcia. Con una facturación anual de 2 millones de euros, su producto estrella es el mango orgánico, conocido por su sabor y calidad. </a:t>
            </a:r>
            <a:r>
              <a:rPr lang="es-ES" sz="1600" i="1" dirty="0" err="1">
                <a:solidFill>
                  <a:schemeClr val="tx1"/>
                </a:solidFill>
                <a:latin typeface="+mn-lt"/>
                <a:cs typeface="Arial"/>
              </a:rPr>
              <a:t>AgroFoods</a:t>
            </a:r>
            <a:r>
              <a:rPr lang="es-ES" sz="1600" i="1" dirty="0">
                <a:solidFill>
                  <a:schemeClr val="tx1"/>
                </a:solidFill>
                <a:latin typeface="+mn-lt"/>
                <a:cs typeface="Arial"/>
              </a:rPr>
              <a:t> busca expandirse a mercados europeos, especialmente Alemania y Francia, donde existe una alta demanda de productos orgánicos. La empresa se enfoca en prácticas sostenibles y certificaciones de calidad que garantizan su competitividad internacional.</a:t>
            </a:r>
            <a:endParaRPr sz="1600" dirty="0">
              <a:solidFill>
                <a:schemeClr val="tx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469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745329" y="6377789"/>
            <a:ext cx="22821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+mn-lt"/>
                <a:cs typeface="Arial"/>
              </a:rPr>
              <a:t>Fuente: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-</a:t>
            </a:r>
            <a:r>
              <a:rPr sz="900" i="1" spc="-20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Google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Analytics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(Diciembre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spc="-10" dirty="0">
                <a:latin typeface="+mn-lt"/>
                <a:cs typeface="Arial"/>
              </a:rPr>
              <a:t>2021)</a:t>
            </a:r>
            <a:endParaRPr sz="900">
              <a:latin typeface="+mn-lt"/>
              <a:cs typeface="Arial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518E8C9D-81F6-9256-2362-8608AD44C252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3D1F6C89-71F9-150E-6ECC-8BAB43C72C10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Análisis Interno</a:t>
            </a: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EA8B2DE4-E6C3-6689-64AB-838BABDCA450}"/>
              </a:ext>
            </a:extLst>
          </p:cNvPr>
          <p:cNvSpPr txBox="1">
            <a:spLocks/>
          </p:cNvSpPr>
          <p:nvPr/>
        </p:nvSpPr>
        <p:spPr>
          <a:xfrm>
            <a:off x="1011898" y="2546043"/>
            <a:ext cx="10399675" cy="36029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j-lt"/>
              </a:rPr>
              <a:t>Dirección General</a:t>
            </a:r>
          </a:p>
          <a:p>
            <a:pPr marL="12700">
              <a:spcBef>
                <a:spcPts val="95"/>
              </a:spcBef>
            </a:pPr>
            <a:endParaRPr lang="es-ES" sz="1800" spc="-10" dirty="0">
              <a:solidFill>
                <a:schemeClr val="tx1"/>
              </a:solidFill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400" dirty="0"/>
              <a:t>La dirección general debe estar comprometida con la visión estratégica de la internacionalización, guiando y motivando al equipo hacia los objetivos globales.</a:t>
            </a:r>
          </a:p>
          <a:p>
            <a:pPr marL="12700">
              <a:spcBef>
                <a:spcPts val="95"/>
              </a:spcBef>
            </a:pPr>
            <a:endParaRPr lang="es-ES" sz="1200" spc="-10" dirty="0">
              <a:solidFill>
                <a:schemeClr val="tx1"/>
              </a:solidFill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600" spc="-10" dirty="0">
                <a:solidFill>
                  <a:schemeClr val="tx1"/>
                </a:solidFill>
                <a:latin typeface="+mj-lt"/>
              </a:rPr>
              <a:t>Elementos clave:</a:t>
            </a:r>
          </a:p>
          <a:p>
            <a:endParaRPr lang="es-ES" sz="1200" dirty="0"/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Visión y Misión Internacional:</a:t>
            </a:r>
            <a:r>
              <a:rPr lang="es-ES" sz="1400" dirty="0">
                <a:latin typeface="+mn-lt"/>
              </a:rPr>
              <a:t> Motivación global.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Liderazgo:</a:t>
            </a:r>
            <a:r>
              <a:rPr lang="es-ES" sz="1400" dirty="0">
                <a:latin typeface="+mn-lt"/>
              </a:rPr>
              <a:t> Capacidad de guiar el cambio.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Estrategia:</a:t>
            </a:r>
            <a:r>
              <a:rPr lang="es-ES" sz="1400" dirty="0">
                <a:latin typeface="+mn-lt"/>
              </a:rPr>
              <a:t> Planificación a largo plazo.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Recursos:</a:t>
            </a:r>
            <a:r>
              <a:rPr lang="es-ES" sz="1400" dirty="0">
                <a:latin typeface="+mn-lt"/>
              </a:rPr>
              <a:t> Asignación eficiente.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Comunicación:</a:t>
            </a:r>
            <a:r>
              <a:rPr lang="es-ES" sz="1400" dirty="0">
                <a:latin typeface="+mn-lt"/>
              </a:rPr>
              <a:t> Claridad en objetivos.</a:t>
            </a:r>
          </a:p>
          <a:p>
            <a:pPr>
              <a:buFont typeface="+mj-lt"/>
              <a:buAutoNum type="arabicPeriod"/>
            </a:pPr>
            <a:endParaRPr lang="es-ES" sz="1400" dirty="0">
              <a:latin typeface="+mn-lt"/>
            </a:endParaRPr>
          </a:p>
          <a:p>
            <a:r>
              <a:rPr lang="es-ES" sz="1400" i="1" dirty="0"/>
              <a:t>La dirección de </a:t>
            </a:r>
            <a:r>
              <a:rPr lang="es-ES" sz="1400" i="1" dirty="0" err="1"/>
              <a:t>ApartRent</a:t>
            </a:r>
            <a:r>
              <a:rPr lang="es-ES" sz="1400" i="1" dirty="0"/>
              <a:t>, empresa de alquiler de apartamentos, proyecta un crecimiento del 20% anual en ingresos al expandirse a Francia y Alemania. Se ha asignado un presupuesto de 500,000 euros para investigación de mercado y marketing. El liderazgo comprometido asegura una ejecución eficiente del plan, con objetivos claros de alcanzar 1000 nuevas reservas mensuales.</a:t>
            </a:r>
            <a:endParaRPr lang="es-ES" sz="1800" i="1" spc="-1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745329" y="6377789"/>
            <a:ext cx="22821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+mn-lt"/>
                <a:cs typeface="Arial"/>
              </a:rPr>
              <a:t>Fuente: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-</a:t>
            </a:r>
            <a:r>
              <a:rPr sz="900" i="1" spc="-20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Google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Analytics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(Diciembre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spc="-10" dirty="0">
                <a:latin typeface="+mn-lt"/>
                <a:cs typeface="Arial"/>
              </a:rPr>
              <a:t>2021)</a:t>
            </a:r>
            <a:endParaRPr sz="900">
              <a:latin typeface="+mn-lt"/>
              <a:cs typeface="Arial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518E8C9D-81F6-9256-2362-8608AD44C252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3D1F6C89-71F9-150E-6ECC-8BAB43C72C10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Análisis Interno</a:t>
            </a:r>
          </a:p>
        </p:txBody>
      </p:sp>
      <p:sp useBgFill="1">
        <p:nvSpPr>
          <p:cNvPr id="2" name="object 3">
            <a:extLst>
              <a:ext uri="{FF2B5EF4-FFF2-40B4-BE49-F238E27FC236}">
                <a16:creationId xmlns:a16="http://schemas.microsoft.com/office/drawing/2014/main" id="{EA8B2DE4-E6C3-6689-64AB-838BABDCA450}"/>
              </a:ext>
            </a:extLst>
          </p:cNvPr>
          <p:cNvSpPr txBox="1">
            <a:spLocks/>
          </p:cNvSpPr>
          <p:nvPr/>
        </p:nvSpPr>
        <p:spPr>
          <a:xfrm>
            <a:off x="1011898" y="2546043"/>
            <a:ext cx="10399675" cy="36029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j-lt"/>
              </a:rPr>
              <a:t>Finanzas</a:t>
            </a:r>
          </a:p>
          <a:p>
            <a:pPr marL="12700">
              <a:spcBef>
                <a:spcPts val="95"/>
              </a:spcBef>
            </a:pPr>
            <a:endParaRPr lang="es-ES" sz="1800" spc="-10" dirty="0">
              <a:solidFill>
                <a:schemeClr val="tx1"/>
              </a:solidFill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400" dirty="0"/>
              <a:t>Las finanzas deben evaluar la viabilidad económica de la internacionalización, gestionando los riesgos y asegurando el financiamiento adecuado.</a:t>
            </a:r>
          </a:p>
          <a:p>
            <a:pPr marL="12700">
              <a:spcBef>
                <a:spcPts val="95"/>
              </a:spcBef>
            </a:pPr>
            <a:endParaRPr lang="es-ES" sz="1200" spc="-10" dirty="0">
              <a:solidFill>
                <a:schemeClr val="tx1"/>
              </a:solidFill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600" spc="-10" dirty="0">
                <a:solidFill>
                  <a:schemeClr val="tx1"/>
                </a:solidFill>
                <a:latin typeface="+mj-lt"/>
              </a:rPr>
              <a:t>Elementos clave:</a:t>
            </a:r>
          </a:p>
          <a:p>
            <a:endParaRPr lang="es-ES" sz="1200" dirty="0"/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Presupuesto</a:t>
            </a:r>
            <a:r>
              <a:rPr lang="es-ES" sz="1400" dirty="0">
                <a:latin typeface="+mn-lt"/>
              </a:rPr>
              <a:t>: Plan financiero.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Riesgos: </a:t>
            </a:r>
            <a:r>
              <a:rPr lang="es-ES" sz="1400" dirty="0">
                <a:latin typeface="+mn-lt"/>
              </a:rPr>
              <a:t>Evaluación y mitigación.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Inversión: </a:t>
            </a:r>
            <a:r>
              <a:rPr lang="es-ES" sz="1400" dirty="0">
                <a:latin typeface="+mn-lt"/>
              </a:rPr>
              <a:t>Recursos necesarios.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Costos: </a:t>
            </a:r>
            <a:r>
              <a:rPr lang="es-ES" sz="1400" dirty="0">
                <a:latin typeface="+mn-lt"/>
              </a:rPr>
              <a:t>Análisis detallado.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Rentabilidad: </a:t>
            </a:r>
            <a:r>
              <a:rPr lang="es-ES" sz="1400" dirty="0">
                <a:latin typeface="+mn-lt"/>
              </a:rPr>
              <a:t>Proyecciones financieras.</a:t>
            </a:r>
          </a:p>
          <a:p>
            <a:pPr>
              <a:buFont typeface="+mj-lt"/>
              <a:buAutoNum type="arabicPeriod"/>
            </a:pPr>
            <a:endParaRPr lang="es-ES" sz="1400" dirty="0">
              <a:latin typeface="+mn-lt"/>
            </a:endParaRPr>
          </a:p>
          <a:p>
            <a:r>
              <a:rPr lang="es-ES" sz="1400" i="1" dirty="0"/>
              <a:t>El departamento financiero de </a:t>
            </a:r>
            <a:r>
              <a:rPr lang="es-ES" sz="1400" i="1" dirty="0" err="1"/>
              <a:t>WineWorld</a:t>
            </a:r>
            <a:r>
              <a:rPr lang="es-ES" sz="1400" i="1" dirty="0"/>
              <a:t>, empresa de venta de vino, ha destinado 1 millón de euros para la expansión a Estados Unidos y China. Proyecta un incremento del 15% en las ventas anuales, alcanzando 3 millones de euros en ingresos adicionales. Se han evaluado riesgos cambiarios y establecido líneas de crédito para asegurar flujo de caja.</a:t>
            </a:r>
            <a:endParaRPr lang="es-ES" sz="1800" i="1" spc="-1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641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745329" y="6377789"/>
            <a:ext cx="22821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+mn-lt"/>
                <a:cs typeface="Arial"/>
              </a:rPr>
              <a:t>Fuente: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-</a:t>
            </a:r>
            <a:r>
              <a:rPr sz="900" i="1" spc="-20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Google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Analytics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(Diciembre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spc="-10" dirty="0">
                <a:latin typeface="+mn-lt"/>
                <a:cs typeface="Arial"/>
              </a:rPr>
              <a:t>2021)</a:t>
            </a:r>
            <a:endParaRPr sz="900">
              <a:latin typeface="+mn-lt"/>
              <a:cs typeface="Arial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518E8C9D-81F6-9256-2362-8608AD44C252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3D1F6C89-71F9-150E-6ECC-8BAB43C72C10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Análisis Interno</a:t>
            </a:r>
          </a:p>
        </p:txBody>
      </p:sp>
      <p:sp useBgFill="1">
        <p:nvSpPr>
          <p:cNvPr id="2" name="object 3">
            <a:extLst>
              <a:ext uri="{FF2B5EF4-FFF2-40B4-BE49-F238E27FC236}">
                <a16:creationId xmlns:a16="http://schemas.microsoft.com/office/drawing/2014/main" id="{EA8B2DE4-E6C3-6689-64AB-838BABDCA450}"/>
              </a:ext>
            </a:extLst>
          </p:cNvPr>
          <p:cNvSpPr txBox="1">
            <a:spLocks/>
          </p:cNvSpPr>
          <p:nvPr/>
        </p:nvSpPr>
        <p:spPr>
          <a:xfrm>
            <a:off x="1011898" y="2546043"/>
            <a:ext cx="10399675" cy="36029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j-lt"/>
              </a:rPr>
              <a:t>Marketing</a:t>
            </a:r>
          </a:p>
          <a:p>
            <a:pPr marL="12700">
              <a:spcBef>
                <a:spcPts val="95"/>
              </a:spcBef>
            </a:pPr>
            <a:endParaRPr lang="es-ES" sz="1800" spc="-10" dirty="0">
              <a:solidFill>
                <a:schemeClr val="tx1"/>
              </a:solidFill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400" dirty="0"/>
              <a:t>El marketing debe adaptar estrategias para nuevos mercados, considerando las diferencias culturales y las preferencias locales.</a:t>
            </a:r>
          </a:p>
          <a:p>
            <a:pPr marL="12700">
              <a:spcBef>
                <a:spcPts val="95"/>
              </a:spcBef>
            </a:pPr>
            <a:endParaRPr lang="es-ES" sz="1200" spc="-10" dirty="0">
              <a:solidFill>
                <a:schemeClr val="tx1"/>
              </a:solidFill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600" spc="-10" dirty="0">
                <a:solidFill>
                  <a:schemeClr val="tx1"/>
                </a:solidFill>
                <a:latin typeface="+mj-lt"/>
              </a:rPr>
              <a:t>Elementos clave:</a:t>
            </a:r>
          </a:p>
          <a:p>
            <a:endParaRPr lang="es-ES" sz="1200" dirty="0"/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Investigación de Mercado: </a:t>
            </a:r>
            <a:r>
              <a:rPr lang="es-ES" sz="1400" dirty="0">
                <a:latin typeface="+mn-lt"/>
              </a:rPr>
              <a:t>Entender el nuevo entorno.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Estrategia de Entrada: </a:t>
            </a:r>
            <a:r>
              <a:rPr lang="es-ES" sz="1400" dirty="0">
                <a:latin typeface="+mn-lt"/>
              </a:rPr>
              <a:t>Adaptación de productos.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Comunicación</a:t>
            </a:r>
            <a:r>
              <a:rPr lang="es-ES" sz="1400" dirty="0">
                <a:latin typeface="+mn-lt"/>
              </a:rPr>
              <a:t>: Campañas locales.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Posicionamiento</a:t>
            </a:r>
            <a:r>
              <a:rPr lang="es-ES" sz="1400" dirty="0">
                <a:latin typeface="+mn-lt"/>
              </a:rPr>
              <a:t>: Imagen de marca.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Competencia: </a:t>
            </a:r>
            <a:r>
              <a:rPr lang="es-ES" sz="1400" dirty="0">
                <a:latin typeface="+mn-lt"/>
              </a:rPr>
              <a:t>Análisis y diferenciación.</a:t>
            </a:r>
          </a:p>
          <a:p>
            <a:pPr>
              <a:buFont typeface="+mj-lt"/>
              <a:buAutoNum type="arabicPeriod"/>
            </a:pPr>
            <a:endParaRPr lang="es-ES" sz="1400" dirty="0">
              <a:latin typeface="+mn-lt"/>
            </a:endParaRPr>
          </a:p>
          <a:p>
            <a:r>
              <a:rPr lang="es-ES" sz="1400" i="1" dirty="0"/>
              <a:t>El departamento de marketing de Ganaderías del Sur ha asignado 250,000 euros para campañas de entrada en los mercados de Francia y Alemania. Planea aumentar el reconocimiento de marca en un 30% mediante publicidad en redes sociales y ferias agroalimentarias. Se desarrollarán campañas específicas para destacar la calidad y origen del producto, proyectando un incremento del 20% en ventas internacionales en los próximos 12 meses, con un objetivo de 500 toneladas de exportación anual.</a:t>
            </a:r>
            <a:endParaRPr lang="es-ES" sz="1800" i="1" spc="-1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609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745329" y="6377789"/>
            <a:ext cx="22821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+mn-lt"/>
                <a:cs typeface="Arial"/>
              </a:rPr>
              <a:t>Fuente: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-</a:t>
            </a:r>
            <a:r>
              <a:rPr sz="900" i="1" spc="-20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Google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Analytics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(Diciembre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spc="-10" dirty="0">
                <a:latin typeface="+mn-lt"/>
                <a:cs typeface="Arial"/>
              </a:rPr>
              <a:t>2021)</a:t>
            </a:r>
            <a:endParaRPr sz="900">
              <a:latin typeface="+mn-lt"/>
              <a:cs typeface="Arial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518E8C9D-81F6-9256-2362-8608AD44C252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3D1F6C89-71F9-150E-6ECC-8BAB43C72C10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Análisis Interno</a:t>
            </a:r>
          </a:p>
        </p:txBody>
      </p:sp>
      <p:sp useBgFill="1">
        <p:nvSpPr>
          <p:cNvPr id="2" name="object 3">
            <a:extLst>
              <a:ext uri="{FF2B5EF4-FFF2-40B4-BE49-F238E27FC236}">
                <a16:creationId xmlns:a16="http://schemas.microsoft.com/office/drawing/2014/main" id="{EA8B2DE4-E6C3-6689-64AB-838BABDCA450}"/>
              </a:ext>
            </a:extLst>
          </p:cNvPr>
          <p:cNvSpPr txBox="1">
            <a:spLocks/>
          </p:cNvSpPr>
          <p:nvPr/>
        </p:nvSpPr>
        <p:spPr>
          <a:xfrm>
            <a:off x="1011898" y="2546043"/>
            <a:ext cx="10399675" cy="34797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j-lt"/>
              </a:rPr>
              <a:t>Comercial</a:t>
            </a:r>
          </a:p>
          <a:p>
            <a:pPr marL="12700">
              <a:spcBef>
                <a:spcPts val="95"/>
              </a:spcBef>
            </a:pPr>
            <a:endParaRPr lang="es-ES" sz="1800" spc="-10" dirty="0">
              <a:solidFill>
                <a:schemeClr val="tx1"/>
              </a:solidFill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400" dirty="0"/>
              <a:t>El área comercial debe desarrollar una red de ventas efectiva y adaptar sus técnicas de venta al nuevo mercado.</a:t>
            </a:r>
          </a:p>
          <a:p>
            <a:pPr marL="12700">
              <a:spcBef>
                <a:spcPts val="95"/>
              </a:spcBef>
            </a:pPr>
            <a:endParaRPr lang="es-ES" sz="1400" spc="-10" dirty="0">
              <a:solidFill>
                <a:schemeClr val="tx1"/>
              </a:solidFill>
              <a:latin typeface="+mj-lt"/>
            </a:endParaRPr>
          </a:p>
          <a:p>
            <a:pPr marL="12700">
              <a:spcBef>
                <a:spcPts val="95"/>
              </a:spcBef>
            </a:pPr>
            <a:r>
              <a:rPr lang="es-ES" sz="1600" spc="-10" dirty="0">
                <a:solidFill>
                  <a:schemeClr val="tx1"/>
                </a:solidFill>
                <a:latin typeface="+mj-lt"/>
              </a:rPr>
              <a:t>Elementos clave:</a:t>
            </a:r>
          </a:p>
          <a:p>
            <a:endParaRPr lang="es-ES" sz="1200" dirty="0"/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Red de Distribución: </a:t>
            </a:r>
            <a:r>
              <a:rPr lang="es-ES" sz="1400" dirty="0">
                <a:latin typeface="+mn-lt"/>
              </a:rPr>
              <a:t>Canales locales.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Estrategias de Venta: </a:t>
            </a:r>
            <a:r>
              <a:rPr lang="es-ES" sz="1400" dirty="0">
                <a:latin typeface="+mn-lt"/>
              </a:rPr>
              <a:t>Adaptación cultural.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Capacitación: </a:t>
            </a:r>
            <a:r>
              <a:rPr lang="es-ES" sz="1400" dirty="0">
                <a:latin typeface="+mn-lt"/>
              </a:rPr>
              <a:t>Entrenamiento del personal.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CRM: </a:t>
            </a:r>
            <a:r>
              <a:rPr lang="es-ES" sz="1400" dirty="0">
                <a:latin typeface="+mn-lt"/>
              </a:rPr>
              <a:t>Gestión de relaciones.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latin typeface="+mn-lt"/>
              </a:rPr>
              <a:t>Precios: </a:t>
            </a:r>
            <a:r>
              <a:rPr lang="es-ES" sz="1400" dirty="0">
                <a:latin typeface="+mn-lt"/>
              </a:rPr>
              <a:t>Estrategia competitiva.</a:t>
            </a:r>
          </a:p>
          <a:p>
            <a:pPr>
              <a:buFont typeface="+mj-lt"/>
              <a:buAutoNum type="arabicPeriod"/>
            </a:pPr>
            <a:endParaRPr lang="es-ES" sz="1200" i="1" dirty="0">
              <a:latin typeface="+mn-lt"/>
            </a:endParaRPr>
          </a:p>
          <a:p>
            <a:r>
              <a:rPr lang="es-ES" sz="1200" i="1" dirty="0">
                <a:latin typeface="+mn-lt"/>
              </a:rPr>
              <a:t>El departamento comercial de </a:t>
            </a:r>
            <a:r>
              <a:rPr lang="es-ES" sz="1200" i="1" dirty="0" err="1">
                <a:latin typeface="+mn-lt"/>
              </a:rPr>
              <a:t>SoftSolutions</a:t>
            </a:r>
            <a:r>
              <a:rPr lang="es-ES" sz="1200" i="1" dirty="0">
                <a:latin typeface="+mn-lt"/>
              </a:rPr>
              <a:t> ha desarrollado una estrategia para entrar en los mercados de Reino Unido y Canadá. Se han destinado 300,000 euros para establecer una red de distribución y capacitar a 20 nuevos representantes de ventas locales. Se espera aumentar las ventas internacionales en un 25% durante el primer año, alcanzando 2,000 nuevas licencias vendidas. Además, se implementarán herramientas de CRM para gestionar eficazmente las relaciones con los nuevos clientes y optimizar el proceso de ventas.</a:t>
            </a:r>
            <a:endParaRPr lang="es-ES" sz="1200" i="1" spc="-1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084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745329" y="6377789"/>
            <a:ext cx="22821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+mn-lt"/>
                <a:cs typeface="Arial"/>
              </a:rPr>
              <a:t>Fuente: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-</a:t>
            </a:r>
            <a:r>
              <a:rPr sz="900" i="1" spc="-20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Google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Analytics</a:t>
            </a:r>
            <a:r>
              <a:rPr sz="900" i="1" spc="-45" dirty="0">
                <a:latin typeface="+mn-lt"/>
                <a:cs typeface="Arial"/>
              </a:rPr>
              <a:t> </a:t>
            </a:r>
            <a:r>
              <a:rPr sz="900" i="1" dirty="0">
                <a:latin typeface="+mn-lt"/>
                <a:cs typeface="Arial"/>
              </a:rPr>
              <a:t>(Diciembre</a:t>
            </a:r>
            <a:r>
              <a:rPr sz="900" i="1" spc="-35" dirty="0">
                <a:latin typeface="+mn-lt"/>
                <a:cs typeface="Arial"/>
              </a:rPr>
              <a:t> </a:t>
            </a:r>
            <a:r>
              <a:rPr sz="900" i="1" spc="-10" dirty="0">
                <a:latin typeface="+mn-lt"/>
                <a:cs typeface="Arial"/>
              </a:rPr>
              <a:t>2021)</a:t>
            </a:r>
            <a:endParaRPr sz="900">
              <a:latin typeface="+mn-lt"/>
              <a:cs typeface="Arial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518E8C9D-81F6-9256-2362-8608AD44C252}"/>
              </a:ext>
            </a:extLst>
          </p:cNvPr>
          <p:cNvSpPr txBox="1"/>
          <p:nvPr/>
        </p:nvSpPr>
        <p:spPr>
          <a:xfrm>
            <a:off x="1025753" y="548385"/>
            <a:ext cx="14934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25" dirty="0">
                <a:solidFill>
                  <a:schemeClr val="tx1"/>
                </a:solidFill>
                <a:latin typeface="+mj-lt"/>
                <a:cs typeface="Ebrima"/>
              </a:rPr>
              <a:t>0</a:t>
            </a:r>
            <a:r>
              <a:rPr lang="es-ES" sz="7200" spc="-25" dirty="0">
                <a:solidFill>
                  <a:schemeClr val="tx1"/>
                </a:solidFill>
                <a:latin typeface="+mj-lt"/>
                <a:cs typeface="Ebrima"/>
              </a:rPr>
              <a:t>2</a:t>
            </a:r>
            <a:endParaRPr sz="7200" dirty="0">
              <a:solidFill>
                <a:schemeClr val="tx1"/>
              </a:solidFill>
              <a:latin typeface="+mj-lt"/>
              <a:cs typeface="Ebrima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3D1F6C89-71F9-150E-6ECC-8BAB43C72C10}"/>
              </a:ext>
            </a:extLst>
          </p:cNvPr>
          <p:cNvSpPr txBox="1">
            <a:spLocks/>
          </p:cNvSpPr>
          <p:nvPr/>
        </p:nvSpPr>
        <p:spPr>
          <a:xfrm>
            <a:off x="1030325" y="1742332"/>
            <a:ext cx="4175659" cy="732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dirty="0">
                <a:solidFill>
                  <a:schemeClr val="tx1"/>
                </a:solidFill>
                <a:latin typeface="+mj-lt"/>
              </a:rPr>
              <a:t>Análisis de la Situación</a:t>
            </a:r>
          </a:p>
          <a:p>
            <a:pPr marL="12700">
              <a:spcBef>
                <a:spcPts val="95"/>
              </a:spcBef>
            </a:pPr>
            <a:r>
              <a:rPr lang="es-ES" sz="1800" spc="-10" dirty="0">
                <a:solidFill>
                  <a:schemeClr val="tx1"/>
                </a:solidFill>
                <a:latin typeface="+mn-lt"/>
              </a:rPr>
              <a:t>Ejemplo de Análisis Interno</a:t>
            </a: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EA8B2DE4-E6C3-6689-64AB-838BABDCA450}"/>
              </a:ext>
            </a:extLst>
          </p:cNvPr>
          <p:cNvSpPr txBox="1">
            <a:spLocks/>
          </p:cNvSpPr>
          <p:nvPr/>
        </p:nvSpPr>
        <p:spPr>
          <a:xfrm>
            <a:off x="1011898" y="2546043"/>
            <a:ext cx="10399675" cy="2243563"/>
          </a:xfrm>
          <a:prstGeom prst="rect">
            <a:avLst/>
          </a:prstGeom>
          <a:noFill/>
        </p:spPr>
        <p:txBody>
          <a:bodyPr vert="horz" wrap="square" lIns="0" tIns="12065" rIns="0" bIns="0" rtlCol="0">
            <a:spAutoFit/>
          </a:bodyPr>
          <a:lstStyle>
            <a:lvl1pPr>
              <a:defRPr sz="2800" b="0" i="0">
                <a:solidFill>
                  <a:srgbClr val="484B48"/>
                </a:solidFill>
                <a:latin typeface="Ebrima"/>
                <a:ea typeface="+mj-ea"/>
                <a:cs typeface="Ebri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s-ES" sz="1400" spc="-10" dirty="0" err="1">
                <a:solidFill>
                  <a:schemeClr val="tx1"/>
                </a:solidFill>
                <a:latin typeface="+mn-lt"/>
              </a:rPr>
              <a:t>TravelWorld</a:t>
            </a:r>
            <a:r>
              <a:rPr lang="es-ES" sz="1400" spc="-10" dirty="0">
                <a:solidFill>
                  <a:schemeClr val="tx1"/>
                </a:solidFill>
                <a:latin typeface="+mn-lt"/>
              </a:rPr>
              <a:t>, empresa de venta de paquetes turísticos, busca expandirse a mercados latinoamericanos, enfocándose en México y Brasil. El proyecto incluye la adaptación de productos a las preferencias locales, el desarrollo de una plataforma multilingüe y la creación de alianzas con operadores turísticos regionales. Se espera un aumento del 30% en ventas internacionales en los próximos dos años.</a:t>
            </a:r>
          </a:p>
          <a:p>
            <a:pPr marL="12700">
              <a:spcBef>
                <a:spcPts val="95"/>
              </a:spcBef>
            </a:pPr>
            <a:endParaRPr lang="es-ES" sz="1400" spc="-10" dirty="0">
              <a:solidFill>
                <a:schemeClr val="tx1"/>
              </a:solidFill>
              <a:latin typeface="+mn-lt"/>
            </a:endParaRPr>
          </a:p>
          <a:p>
            <a:pPr marL="12700">
              <a:spcBef>
                <a:spcPts val="95"/>
              </a:spcBef>
            </a:pPr>
            <a:r>
              <a:rPr lang="es-ES" sz="1400" spc="-10" dirty="0">
                <a:solidFill>
                  <a:schemeClr val="tx1"/>
                </a:solidFill>
                <a:latin typeface="+mn-lt"/>
              </a:rPr>
              <a:t>Razones para la Internacionalización:</a:t>
            </a:r>
          </a:p>
          <a:p>
            <a:pPr marL="12700">
              <a:spcBef>
                <a:spcPts val="95"/>
              </a:spcBef>
            </a:pPr>
            <a:endParaRPr lang="es-ES" sz="1400" spc="-10" dirty="0">
              <a:solidFill>
                <a:schemeClr val="tx1"/>
              </a:solidFill>
              <a:latin typeface="+mn-lt"/>
            </a:endParaRPr>
          </a:p>
          <a:p>
            <a:pPr marL="184150" indent="-17145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s-ES" sz="1400" b="1" spc="-10" dirty="0">
                <a:solidFill>
                  <a:schemeClr val="tx1"/>
                </a:solidFill>
                <a:latin typeface="+mn-lt"/>
              </a:rPr>
              <a:t>Crecimiento de Mercado: </a:t>
            </a:r>
            <a:r>
              <a:rPr lang="es-ES" sz="1400" spc="-10" dirty="0">
                <a:solidFill>
                  <a:schemeClr val="tx1"/>
                </a:solidFill>
                <a:latin typeface="+mn-lt"/>
              </a:rPr>
              <a:t>Alta demanda de paquetes turísticos en Latinoamérica.</a:t>
            </a:r>
          </a:p>
          <a:p>
            <a:pPr marL="184150" indent="-17145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s-ES" sz="1400" b="1" spc="-10" dirty="0">
                <a:solidFill>
                  <a:schemeClr val="tx1"/>
                </a:solidFill>
                <a:latin typeface="+mn-lt"/>
              </a:rPr>
              <a:t>Diversificación: </a:t>
            </a:r>
            <a:r>
              <a:rPr lang="es-ES" sz="1400" spc="-10" dirty="0">
                <a:solidFill>
                  <a:schemeClr val="tx1"/>
                </a:solidFill>
                <a:latin typeface="+mn-lt"/>
              </a:rPr>
              <a:t>Reducir dependencia del mercado europeo.</a:t>
            </a:r>
          </a:p>
          <a:p>
            <a:pPr marL="184150" indent="-171450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s-ES" sz="1400" b="1" spc="-10" dirty="0">
                <a:solidFill>
                  <a:schemeClr val="tx1"/>
                </a:solidFill>
                <a:latin typeface="+mn-lt"/>
              </a:rPr>
              <a:t>Oportunidades Digitales: </a:t>
            </a:r>
            <a:r>
              <a:rPr lang="es-ES" sz="1400" spc="-10" dirty="0">
                <a:solidFill>
                  <a:schemeClr val="tx1"/>
                </a:solidFill>
                <a:latin typeface="+mn-lt"/>
              </a:rPr>
              <a:t>Crecimiento del comercio electrónico en mercados emergentes.</a:t>
            </a:r>
          </a:p>
        </p:txBody>
      </p:sp>
    </p:spTree>
    <p:extLst>
      <p:ext uri="{BB962C8B-B14F-4D97-AF65-F5344CB8AC3E}">
        <p14:creationId xmlns:p14="http://schemas.microsoft.com/office/powerpoint/2010/main" val="574749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Helvetica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3630</Words>
  <Application>Microsoft Office PowerPoint</Application>
  <PresentationFormat>Panorámica</PresentationFormat>
  <Paragraphs>434</Paragraphs>
  <Slides>29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Ebrima</vt:lpstr>
      <vt:lpstr>Roboto</vt:lpstr>
      <vt:lpstr>Office Theme</vt:lpstr>
      <vt:lpstr>Presentación de PowerPoint</vt:lpstr>
      <vt:lpstr>ÍNDICE</vt:lpstr>
      <vt:lpstr>El proyecto</vt:lpstr>
      <vt:lpstr>El proyecto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2024-05-28T15:35:05Z</dcterms:created>
  <dcterms:modified xsi:type="dcterms:W3CDTF">2024-06-05T22:50:25Z</dcterms:modified>
</cp:coreProperties>
</file>