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sldIdLst>
    <p:sldId id="256" r:id="rId2"/>
    <p:sldId id="257" r:id="rId3"/>
    <p:sldId id="258" r:id="rId4"/>
    <p:sldId id="259" r:id="rId5"/>
    <p:sldId id="260" r:id="rId6"/>
    <p:sldId id="261" r:id="rId7"/>
    <p:sldId id="277" r:id="rId8"/>
    <p:sldId id="278" r:id="rId9"/>
    <p:sldId id="279" r:id="rId10"/>
    <p:sldId id="280" r:id="rId11"/>
    <p:sldId id="282" r:id="rId12"/>
    <p:sldId id="281" r:id="rId13"/>
    <p:sldId id="283" r:id="rId14"/>
    <p:sldId id="284" r:id="rId15"/>
    <p:sldId id="286" r:id="rId16"/>
    <p:sldId id="287" r:id="rId17"/>
    <p:sldId id="288" r:id="rId18"/>
    <p:sldId id="289" r:id="rId19"/>
    <p:sldId id="290" r:id="rId20"/>
    <p:sldId id="291" r:id="rId21"/>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p:cViewPr varScale="1">
        <p:scale>
          <a:sx n="105" d="100"/>
          <a:sy n="105" d="100"/>
        </p:scale>
        <p:origin x="792"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484B48"/>
                </a:solidFill>
                <a:latin typeface="Ebrima"/>
                <a:cs typeface="Ebrima"/>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484B48"/>
                </a:solidFill>
                <a:latin typeface="Ebrima"/>
                <a:cs typeface="Ebrima"/>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rgbClr val="484B48"/>
                </a:solidFill>
                <a:latin typeface="Ebrima"/>
                <a:cs typeface="Ebrim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pic>
        <p:nvPicPr>
          <p:cNvPr id="5" name="Imagen 4">
            <a:extLst>
              <a:ext uri="{FF2B5EF4-FFF2-40B4-BE49-F238E27FC236}">
                <a16:creationId xmlns:a16="http://schemas.microsoft.com/office/drawing/2014/main" id="{44A16357-3ACF-2305-E319-62706BFDDAF6}"/>
              </a:ext>
            </a:extLst>
          </p:cNvPr>
          <p:cNvPicPr>
            <a:picLocks noChangeAspect="1"/>
          </p:cNvPicPr>
          <p:nvPr userDrawn="1"/>
        </p:nvPicPr>
        <p:blipFill rotWithShape="1">
          <a:blip r:embed="rId2"/>
          <a:srcRect t="17855" b="13701"/>
          <a:stretch/>
        </p:blipFill>
        <p:spPr>
          <a:xfrm>
            <a:off x="2630335" y="6003347"/>
            <a:ext cx="6931329" cy="854653"/>
          </a:xfrm>
          <a:prstGeom prst="rect">
            <a:avLst/>
          </a:prstGeom>
        </p:spPr>
      </p:pic>
      <p:pic>
        <p:nvPicPr>
          <p:cNvPr id="6" name="Imagen 5">
            <a:extLst>
              <a:ext uri="{FF2B5EF4-FFF2-40B4-BE49-F238E27FC236}">
                <a16:creationId xmlns:a16="http://schemas.microsoft.com/office/drawing/2014/main" id="{2B7E21FA-E6C9-E366-4679-2EDF3D89DBE6}"/>
              </a:ext>
            </a:extLst>
          </p:cNvPr>
          <p:cNvPicPr>
            <a:picLocks noChangeAspect="1"/>
          </p:cNvPicPr>
          <p:nvPr userDrawn="1"/>
        </p:nvPicPr>
        <p:blipFill>
          <a:blip r:embed="rId3"/>
          <a:stretch>
            <a:fillRect/>
          </a:stretch>
        </p:blipFill>
        <p:spPr>
          <a:xfrm>
            <a:off x="9772831" y="137160"/>
            <a:ext cx="1809569" cy="45118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12285" y="588340"/>
            <a:ext cx="3182620" cy="671830"/>
          </a:xfrm>
          <a:prstGeom prst="rect">
            <a:avLst/>
          </a:prstGeom>
        </p:spPr>
        <p:txBody>
          <a:bodyPr wrap="square" lIns="0" tIns="0" rIns="0" bIns="0">
            <a:spAutoFit/>
          </a:bodyPr>
          <a:lstStyle>
            <a:lvl1pPr>
              <a:defRPr sz="2800" b="0" i="0">
                <a:solidFill>
                  <a:srgbClr val="484B48"/>
                </a:solidFill>
                <a:latin typeface="Ebrima"/>
                <a:cs typeface="Ebrima"/>
              </a:defRPr>
            </a:lvl1pPr>
          </a:lstStyle>
          <a:p>
            <a:endParaRPr/>
          </a:p>
        </p:txBody>
      </p:sp>
      <p:sp>
        <p:nvSpPr>
          <p:cNvPr id="3" name="Holder 3"/>
          <p:cNvSpPr>
            <a:spLocks noGrp="1"/>
          </p:cNvSpPr>
          <p:nvPr>
            <p:ph type="body" idx="1"/>
          </p:nvPr>
        </p:nvSpPr>
        <p:spPr>
          <a:xfrm>
            <a:off x="3259201" y="1714754"/>
            <a:ext cx="8094345" cy="43053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5/28/2024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pic>
        <p:nvPicPr>
          <p:cNvPr id="9" name="Imagen 8">
            <a:extLst>
              <a:ext uri="{FF2B5EF4-FFF2-40B4-BE49-F238E27FC236}">
                <a16:creationId xmlns:a16="http://schemas.microsoft.com/office/drawing/2014/main" id="{62E58001-349D-4EF2-B015-CCDF4F7B0458}"/>
              </a:ext>
            </a:extLst>
          </p:cNvPr>
          <p:cNvPicPr>
            <a:picLocks noChangeAspect="1"/>
          </p:cNvPicPr>
          <p:nvPr userDrawn="1"/>
        </p:nvPicPr>
        <p:blipFill>
          <a:blip r:embed="rId7"/>
          <a:stretch>
            <a:fillRect/>
          </a:stretch>
        </p:blipFill>
        <p:spPr>
          <a:xfrm>
            <a:off x="609600" y="228600"/>
            <a:ext cx="1809569" cy="451180"/>
          </a:xfrm>
          <a:prstGeom prst="rect">
            <a:avLst/>
          </a:prstGeom>
        </p:spPr>
      </p:pic>
      <p:pic>
        <p:nvPicPr>
          <p:cNvPr id="10" name="Imagen 9">
            <a:extLst>
              <a:ext uri="{FF2B5EF4-FFF2-40B4-BE49-F238E27FC236}">
                <a16:creationId xmlns:a16="http://schemas.microsoft.com/office/drawing/2014/main" id="{439399A8-4E2E-393D-04F8-B72E20AE8718}"/>
              </a:ext>
            </a:extLst>
          </p:cNvPr>
          <p:cNvPicPr>
            <a:picLocks noChangeAspect="1"/>
          </p:cNvPicPr>
          <p:nvPr userDrawn="1"/>
        </p:nvPicPr>
        <p:blipFill rotWithShape="1">
          <a:blip r:embed="rId8"/>
          <a:srcRect t="17855" b="13701"/>
          <a:stretch/>
        </p:blipFill>
        <p:spPr>
          <a:xfrm>
            <a:off x="6919407" y="6224327"/>
            <a:ext cx="5272593" cy="65012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jpg"/><Relationship Id="rId7" Type="http://schemas.openxmlformats.org/officeDocument/2006/relationships/image" Target="../media/image19.png"/><Relationship Id="rId2" Type="http://schemas.openxmlformats.org/officeDocument/2006/relationships/image" Target="../media/image14.jpg"/><Relationship Id="rId1" Type="http://schemas.openxmlformats.org/officeDocument/2006/relationships/slideLayout" Target="../slideLayouts/slideLayout2.xml"/><Relationship Id="rId6" Type="http://schemas.openxmlformats.org/officeDocument/2006/relationships/image" Target="../media/image18.jpg"/><Relationship Id="rId5" Type="http://schemas.openxmlformats.org/officeDocument/2006/relationships/image" Target="../media/image17.png"/><Relationship Id="rId4" Type="http://schemas.openxmlformats.org/officeDocument/2006/relationships/image" Target="../media/image16.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a:extLst>
              <a:ext uri="{FF2B5EF4-FFF2-40B4-BE49-F238E27FC236}">
                <a16:creationId xmlns:a16="http://schemas.microsoft.com/office/drawing/2014/main" id="{6F596BA6-022B-20B3-B5B2-A4BA799390F2}"/>
              </a:ext>
            </a:extLst>
          </p:cNvPr>
          <p:cNvSpPr txBox="1"/>
          <p:nvPr/>
        </p:nvSpPr>
        <p:spPr>
          <a:xfrm>
            <a:off x="1586345" y="2768532"/>
            <a:ext cx="9019309" cy="1323439"/>
          </a:xfrm>
          <a:prstGeom prst="rect">
            <a:avLst/>
          </a:prstGeom>
          <a:noFill/>
        </p:spPr>
        <p:txBody>
          <a:bodyPr wrap="square" rtlCol="0">
            <a:spAutoFit/>
          </a:bodyPr>
          <a:lstStyle/>
          <a:p>
            <a:pPr algn="ctr"/>
            <a:r>
              <a:rPr lang="en-US" sz="8000" spc="300" dirty="0">
                <a:solidFill>
                  <a:schemeClr val="tx1">
                    <a:lumMod val="75000"/>
                    <a:lumOff val="25000"/>
                  </a:schemeClr>
                </a:solidFill>
                <a:latin typeface="+mj-lt"/>
                <a:cs typeface="Poppins ExtraBold" panose="00000900000000000000" pitchFamily="2" charset="0"/>
              </a:rPr>
              <a:t>Plan - </a:t>
            </a:r>
            <a:r>
              <a:rPr lang="en-US" sz="8000" spc="300" dirty="0" err="1">
                <a:solidFill>
                  <a:schemeClr val="tx1">
                    <a:lumMod val="75000"/>
                    <a:lumOff val="25000"/>
                  </a:schemeClr>
                </a:solidFill>
                <a:latin typeface="+mj-lt"/>
                <a:cs typeface="Poppins ExtraBold" panose="00000900000000000000" pitchFamily="2" charset="0"/>
              </a:rPr>
              <a:t>Ejemplo</a:t>
            </a:r>
            <a:endParaRPr lang="en-US" sz="8000" spc="300" dirty="0">
              <a:solidFill>
                <a:schemeClr val="tx1">
                  <a:lumMod val="75000"/>
                  <a:lumOff val="25000"/>
                </a:schemeClr>
              </a:solidFill>
              <a:latin typeface="+mj-lt"/>
              <a:cs typeface="Poppins ExtraBold" panose="00000900000000000000" pitchFamily="2" charset="0"/>
            </a:endParaRPr>
          </a:p>
        </p:txBody>
      </p:sp>
      <p:sp>
        <p:nvSpPr>
          <p:cNvPr id="4" name="TextBox 28">
            <a:extLst>
              <a:ext uri="{FF2B5EF4-FFF2-40B4-BE49-F238E27FC236}">
                <a16:creationId xmlns:a16="http://schemas.microsoft.com/office/drawing/2014/main" id="{B06EB8F7-E354-A1CF-FF8E-66E9DE27A582}"/>
              </a:ext>
            </a:extLst>
          </p:cNvPr>
          <p:cNvSpPr txBox="1"/>
          <p:nvPr/>
        </p:nvSpPr>
        <p:spPr>
          <a:xfrm>
            <a:off x="3685380" y="4152816"/>
            <a:ext cx="4821238" cy="338554"/>
          </a:xfrm>
          <a:prstGeom prst="rect">
            <a:avLst/>
          </a:prstGeom>
          <a:noFill/>
        </p:spPr>
        <p:txBody>
          <a:bodyPr wrap="square" rtlCol="0">
            <a:spAutoFit/>
          </a:bodyPr>
          <a:lstStyle/>
          <a:p>
            <a:pPr algn="ctr"/>
            <a:r>
              <a:rPr lang="en-US" sz="1600" b="1" spc="300" dirty="0">
                <a:solidFill>
                  <a:schemeClr val="tx1">
                    <a:lumMod val="75000"/>
                    <a:lumOff val="25000"/>
                  </a:schemeClr>
                </a:solidFill>
                <a:latin typeface="+mn-lt"/>
                <a:ea typeface="Open Sans" panose="020B0606030504020204" pitchFamily="34" charset="0"/>
                <a:cs typeface="Open Sans" panose="020B0606030504020204" pitchFamily="34" charset="0"/>
              </a:rPr>
              <a:t>Sample </a:t>
            </a:r>
            <a:r>
              <a:rPr lang="en-US" sz="1600" b="1" spc="300" dirty="0" err="1">
                <a:solidFill>
                  <a:schemeClr val="tx1">
                    <a:lumMod val="75000"/>
                    <a:lumOff val="25000"/>
                  </a:schemeClr>
                </a:solidFill>
                <a:latin typeface="+mn-lt"/>
                <a:ea typeface="Open Sans" panose="020B0606030504020204" pitchFamily="34" charset="0"/>
                <a:cs typeface="Open Sans" panose="020B0606030504020204" pitchFamily="34" charset="0"/>
              </a:rPr>
              <a:t>Frutas</a:t>
            </a:r>
            <a:r>
              <a:rPr lang="en-US" sz="1600" b="1" spc="300" dirty="0">
                <a:solidFill>
                  <a:schemeClr val="tx1">
                    <a:lumMod val="75000"/>
                    <a:lumOff val="25000"/>
                  </a:schemeClr>
                </a:solidFill>
                <a:latin typeface="+mn-lt"/>
                <a:ea typeface="Open Sans" panose="020B0606030504020204" pitchFamily="34" charset="0"/>
                <a:cs typeface="Open Sans" panose="020B0606030504020204" pitchFamily="34" charset="0"/>
              </a:rPr>
              <a:t> y </a:t>
            </a:r>
            <a:r>
              <a:rPr lang="en-US" sz="1600" b="1" spc="300" dirty="0" err="1">
                <a:solidFill>
                  <a:schemeClr val="tx1">
                    <a:lumMod val="75000"/>
                    <a:lumOff val="25000"/>
                  </a:schemeClr>
                </a:solidFill>
                <a:latin typeface="+mn-lt"/>
                <a:ea typeface="Open Sans" panose="020B0606030504020204" pitchFamily="34" charset="0"/>
                <a:cs typeface="Open Sans" panose="020B0606030504020204" pitchFamily="34" charset="0"/>
              </a:rPr>
              <a:t>Verduras</a:t>
            </a:r>
            <a:endParaRPr lang="en-US" sz="1600" b="1" spc="300" dirty="0">
              <a:solidFill>
                <a:schemeClr val="tx1">
                  <a:lumMod val="75000"/>
                  <a:lumOff val="25000"/>
                </a:schemeClr>
              </a:solidFill>
              <a:latin typeface="+mn-lt"/>
              <a:ea typeface="Open Sans" panose="020B0606030504020204" pitchFamily="34" charset="0"/>
              <a:cs typeface="Open Sans" panose="020B0606030504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2</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4175659" cy="443070"/>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Datos de Mercado</a:t>
            </a:r>
          </a:p>
        </p:txBody>
      </p:sp>
      <p:sp>
        <p:nvSpPr>
          <p:cNvPr id="6" name="object 3">
            <a:extLst>
              <a:ext uri="{FF2B5EF4-FFF2-40B4-BE49-F238E27FC236}">
                <a16:creationId xmlns:a16="http://schemas.microsoft.com/office/drawing/2014/main" id="{2F0E8971-1594-1987-0BB3-9F3929EEBE37}"/>
              </a:ext>
            </a:extLst>
          </p:cNvPr>
          <p:cNvSpPr txBox="1"/>
          <p:nvPr/>
        </p:nvSpPr>
        <p:spPr>
          <a:xfrm>
            <a:off x="1025753" y="2548230"/>
            <a:ext cx="5113655" cy="3020507"/>
          </a:xfrm>
          <a:prstGeom prst="rect">
            <a:avLst/>
          </a:prstGeom>
        </p:spPr>
        <p:txBody>
          <a:bodyPr vert="horz" wrap="square" lIns="0" tIns="12700" rIns="0" bIns="0" rtlCol="0">
            <a:spAutoFit/>
          </a:bodyPr>
          <a:lstStyle/>
          <a:p>
            <a:pPr marL="12700" marR="5080" algn="just">
              <a:lnSpc>
                <a:spcPct val="150000"/>
              </a:lnSpc>
              <a:spcBef>
                <a:spcPts val="790"/>
              </a:spcBef>
            </a:pPr>
            <a:r>
              <a:rPr sz="1200" dirty="0">
                <a:latin typeface="+mn-lt"/>
                <a:cs typeface="Arial"/>
              </a:rPr>
              <a:t>El</a:t>
            </a:r>
            <a:r>
              <a:rPr sz="1200" spc="30" dirty="0">
                <a:latin typeface="+mn-lt"/>
                <a:cs typeface="Arial"/>
              </a:rPr>
              <a:t> </a:t>
            </a:r>
            <a:r>
              <a:rPr sz="1200" dirty="0">
                <a:latin typeface="+mn-lt"/>
                <a:cs typeface="Arial"/>
              </a:rPr>
              <a:t>mercado</a:t>
            </a:r>
            <a:r>
              <a:rPr sz="1200" spc="40" dirty="0">
                <a:latin typeface="+mn-lt"/>
                <a:cs typeface="Arial"/>
              </a:rPr>
              <a:t> </a:t>
            </a:r>
            <a:r>
              <a:rPr sz="1200" dirty="0">
                <a:latin typeface="+mn-lt"/>
                <a:cs typeface="Arial"/>
              </a:rPr>
              <a:t>del</a:t>
            </a:r>
            <a:r>
              <a:rPr sz="1200" spc="35" dirty="0">
                <a:latin typeface="+mn-lt"/>
                <a:cs typeface="Arial"/>
              </a:rPr>
              <a:t> </a:t>
            </a:r>
            <a:r>
              <a:rPr sz="1200" dirty="0">
                <a:latin typeface="+mn-lt"/>
                <a:cs typeface="Arial"/>
              </a:rPr>
              <a:t>guisante</a:t>
            </a:r>
            <a:r>
              <a:rPr sz="1200" spc="40" dirty="0">
                <a:latin typeface="+mn-lt"/>
                <a:cs typeface="Arial"/>
              </a:rPr>
              <a:t> </a:t>
            </a:r>
            <a:r>
              <a:rPr sz="1200" dirty="0">
                <a:latin typeface="+mn-lt"/>
                <a:cs typeface="Arial"/>
              </a:rPr>
              <a:t>ha</a:t>
            </a:r>
            <a:r>
              <a:rPr sz="1200" spc="40" dirty="0">
                <a:latin typeface="+mn-lt"/>
                <a:cs typeface="Arial"/>
              </a:rPr>
              <a:t> </a:t>
            </a:r>
            <a:r>
              <a:rPr sz="1200" b="1" dirty="0">
                <a:latin typeface="+mn-lt"/>
                <a:cs typeface="Arial"/>
              </a:rPr>
              <a:t>mantenido</a:t>
            </a:r>
            <a:r>
              <a:rPr sz="1200" b="1" spc="35" dirty="0">
                <a:latin typeface="+mn-lt"/>
                <a:cs typeface="Arial"/>
              </a:rPr>
              <a:t> </a:t>
            </a:r>
            <a:r>
              <a:rPr sz="1200" b="1" dirty="0">
                <a:latin typeface="+mn-lt"/>
                <a:cs typeface="Arial"/>
              </a:rPr>
              <a:t>un</a:t>
            </a:r>
            <a:r>
              <a:rPr sz="1200" b="1" spc="35" dirty="0">
                <a:latin typeface="+mn-lt"/>
                <a:cs typeface="Arial"/>
              </a:rPr>
              <a:t> </a:t>
            </a:r>
            <a:r>
              <a:rPr sz="1200" b="1" dirty="0">
                <a:latin typeface="+mn-lt"/>
                <a:cs typeface="Arial"/>
              </a:rPr>
              <a:t>interés</a:t>
            </a:r>
            <a:r>
              <a:rPr sz="1200" b="1" spc="30" dirty="0">
                <a:latin typeface="+mn-lt"/>
                <a:cs typeface="Arial"/>
              </a:rPr>
              <a:t> </a:t>
            </a:r>
            <a:r>
              <a:rPr sz="1200" b="1" dirty="0">
                <a:latin typeface="+mn-lt"/>
                <a:cs typeface="Arial"/>
              </a:rPr>
              <a:t>estable</a:t>
            </a:r>
            <a:r>
              <a:rPr sz="1200" b="1" spc="40" dirty="0">
                <a:latin typeface="+mn-lt"/>
                <a:cs typeface="Arial"/>
              </a:rPr>
              <a:t> </a:t>
            </a:r>
            <a:r>
              <a:rPr sz="1200" spc="-10" dirty="0">
                <a:latin typeface="+mn-lt"/>
                <a:cs typeface="Arial"/>
              </a:rPr>
              <a:t>especialmente </a:t>
            </a:r>
            <a:r>
              <a:rPr sz="1200" dirty="0">
                <a:latin typeface="+mn-lt"/>
                <a:cs typeface="Arial"/>
              </a:rPr>
              <a:t>a</a:t>
            </a:r>
            <a:r>
              <a:rPr sz="1200" spc="40" dirty="0">
                <a:latin typeface="+mn-lt"/>
                <a:cs typeface="Arial"/>
              </a:rPr>
              <a:t> </a:t>
            </a:r>
            <a:r>
              <a:rPr sz="1200" dirty="0">
                <a:latin typeface="+mn-lt"/>
                <a:cs typeface="Arial"/>
              </a:rPr>
              <a:t>mayoristas,</a:t>
            </a:r>
            <a:r>
              <a:rPr sz="1200" spc="50" dirty="0">
                <a:latin typeface="+mn-lt"/>
                <a:cs typeface="Arial"/>
              </a:rPr>
              <a:t> </a:t>
            </a:r>
            <a:r>
              <a:rPr sz="1200" dirty="0">
                <a:latin typeface="+mn-lt"/>
                <a:cs typeface="Arial"/>
              </a:rPr>
              <a:t>puesto</a:t>
            </a:r>
            <a:r>
              <a:rPr sz="1200" spc="55" dirty="0">
                <a:latin typeface="+mn-lt"/>
                <a:cs typeface="Arial"/>
              </a:rPr>
              <a:t> </a:t>
            </a:r>
            <a:r>
              <a:rPr sz="1200" dirty="0">
                <a:latin typeface="+mn-lt"/>
                <a:cs typeface="Arial"/>
              </a:rPr>
              <a:t>que</a:t>
            </a:r>
            <a:r>
              <a:rPr sz="1200" spc="50" dirty="0">
                <a:latin typeface="+mn-lt"/>
                <a:cs typeface="Arial"/>
              </a:rPr>
              <a:t> </a:t>
            </a:r>
            <a:r>
              <a:rPr sz="1200" dirty="0">
                <a:latin typeface="+mn-lt"/>
                <a:cs typeface="Arial"/>
              </a:rPr>
              <a:t>se</a:t>
            </a:r>
            <a:r>
              <a:rPr sz="1200" spc="55" dirty="0">
                <a:latin typeface="+mn-lt"/>
                <a:cs typeface="Arial"/>
              </a:rPr>
              <a:t> </a:t>
            </a:r>
            <a:r>
              <a:rPr sz="1200" dirty="0">
                <a:latin typeface="+mn-lt"/>
                <a:cs typeface="Arial"/>
              </a:rPr>
              <a:t>trata</a:t>
            </a:r>
            <a:r>
              <a:rPr sz="1200" spc="55" dirty="0">
                <a:latin typeface="+mn-lt"/>
                <a:cs typeface="Arial"/>
              </a:rPr>
              <a:t> </a:t>
            </a:r>
            <a:r>
              <a:rPr sz="1200" dirty="0">
                <a:latin typeface="+mn-lt"/>
                <a:cs typeface="Arial"/>
              </a:rPr>
              <a:t>de</a:t>
            </a:r>
            <a:r>
              <a:rPr sz="1200" spc="50" dirty="0">
                <a:latin typeface="+mn-lt"/>
                <a:cs typeface="Arial"/>
              </a:rPr>
              <a:t> </a:t>
            </a:r>
            <a:r>
              <a:rPr sz="1200" dirty="0">
                <a:latin typeface="+mn-lt"/>
                <a:cs typeface="Arial"/>
              </a:rPr>
              <a:t>uno</a:t>
            </a:r>
            <a:r>
              <a:rPr sz="1200" spc="50" dirty="0">
                <a:latin typeface="+mn-lt"/>
                <a:cs typeface="Arial"/>
              </a:rPr>
              <a:t> </a:t>
            </a:r>
            <a:r>
              <a:rPr sz="1200" dirty="0">
                <a:latin typeface="+mn-lt"/>
                <a:cs typeface="Arial"/>
              </a:rPr>
              <a:t>de</a:t>
            </a:r>
            <a:r>
              <a:rPr sz="1200" spc="50" dirty="0">
                <a:latin typeface="+mn-lt"/>
                <a:cs typeface="Arial"/>
              </a:rPr>
              <a:t> </a:t>
            </a:r>
            <a:r>
              <a:rPr sz="1200" dirty="0">
                <a:latin typeface="+mn-lt"/>
                <a:cs typeface="Arial"/>
              </a:rPr>
              <a:t>los</a:t>
            </a:r>
            <a:r>
              <a:rPr sz="1200" spc="55" dirty="0">
                <a:latin typeface="+mn-lt"/>
                <a:cs typeface="Arial"/>
              </a:rPr>
              <a:t> </a:t>
            </a:r>
            <a:r>
              <a:rPr sz="1200" dirty="0">
                <a:latin typeface="+mn-lt"/>
                <a:cs typeface="Arial"/>
              </a:rPr>
              <a:t>productos</a:t>
            </a:r>
            <a:r>
              <a:rPr sz="1200" spc="50" dirty="0">
                <a:latin typeface="+mn-lt"/>
                <a:cs typeface="Arial"/>
              </a:rPr>
              <a:t> </a:t>
            </a:r>
            <a:r>
              <a:rPr sz="1200" dirty="0">
                <a:latin typeface="+mn-lt"/>
                <a:cs typeface="Arial"/>
              </a:rPr>
              <a:t>básicos</a:t>
            </a:r>
            <a:r>
              <a:rPr sz="1200" spc="35" dirty="0">
                <a:latin typeface="+mn-lt"/>
                <a:cs typeface="Arial"/>
              </a:rPr>
              <a:t> </a:t>
            </a:r>
            <a:r>
              <a:rPr sz="1200" dirty="0">
                <a:latin typeface="+mn-lt"/>
                <a:cs typeface="Arial"/>
              </a:rPr>
              <a:t>para</a:t>
            </a:r>
            <a:r>
              <a:rPr sz="1200" spc="50" dirty="0">
                <a:latin typeface="+mn-lt"/>
                <a:cs typeface="Arial"/>
              </a:rPr>
              <a:t> </a:t>
            </a:r>
            <a:r>
              <a:rPr sz="1200" spc="-25" dirty="0">
                <a:latin typeface="+mn-lt"/>
                <a:cs typeface="Arial"/>
              </a:rPr>
              <a:t>la </a:t>
            </a:r>
            <a:r>
              <a:rPr sz="1200" dirty="0">
                <a:latin typeface="+mn-lt"/>
                <a:cs typeface="Arial"/>
              </a:rPr>
              <a:t>cocina</a:t>
            </a:r>
            <a:r>
              <a:rPr sz="1200" spc="245" dirty="0">
                <a:latin typeface="+mn-lt"/>
                <a:cs typeface="Arial"/>
              </a:rPr>
              <a:t> </a:t>
            </a:r>
            <a:r>
              <a:rPr sz="1200" dirty="0">
                <a:latin typeface="+mn-lt"/>
                <a:cs typeface="Arial"/>
              </a:rPr>
              <a:t>tanto</a:t>
            </a:r>
            <a:r>
              <a:rPr sz="1200" spc="254" dirty="0">
                <a:latin typeface="+mn-lt"/>
                <a:cs typeface="Arial"/>
              </a:rPr>
              <a:t> </a:t>
            </a:r>
            <a:r>
              <a:rPr sz="1200" dirty="0">
                <a:latin typeface="+mn-lt"/>
                <a:cs typeface="Arial"/>
              </a:rPr>
              <a:t>mediterránea</a:t>
            </a:r>
            <a:r>
              <a:rPr sz="1200" spc="260" dirty="0">
                <a:latin typeface="+mn-lt"/>
                <a:cs typeface="Arial"/>
              </a:rPr>
              <a:t> </a:t>
            </a:r>
            <a:r>
              <a:rPr sz="1200" dirty="0">
                <a:latin typeface="+mn-lt"/>
                <a:cs typeface="Arial"/>
              </a:rPr>
              <a:t>como</a:t>
            </a:r>
            <a:r>
              <a:rPr sz="1200" spc="250" dirty="0">
                <a:latin typeface="+mn-lt"/>
                <a:cs typeface="Arial"/>
              </a:rPr>
              <a:t> </a:t>
            </a:r>
            <a:r>
              <a:rPr sz="1200" dirty="0">
                <a:latin typeface="+mn-lt"/>
                <a:cs typeface="Arial"/>
              </a:rPr>
              <a:t>inglesa,</a:t>
            </a:r>
            <a:r>
              <a:rPr sz="1200" spc="254" dirty="0">
                <a:latin typeface="+mn-lt"/>
                <a:cs typeface="Arial"/>
              </a:rPr>
              <a:t> </a:t>
            </a:r>
            <a:r>
              <a:rPr sz="1200" dirty="0">
                <a:latin typeface="+mn-lt"/>
                <a:cs typeface="Arial"/>
              </a:rPr>
              <a:t>de</a:t>
            </a:r>
            <a:r>
              <a:rPr sz="1200" spc="250" dirty="0">
                <a:latin typeface="+mn-lt"/>
                <a:cs typeface="Arial"/>
              </a:rPr>
              <a:t> </a:t>
            </a:r>
            <a:r>
              <a:rPr sz="1200" dirty="0">
                <a:latin typeface="+mn-lt"/>
                <a:cs typeface="Arial"/>
              </a:rPr>
              <a:t>esta</a:t>
            </a:r>
            <a:r>
              <a:rPr sz="1200" spc="254" dirty="0">
                <a:latin typeface="+mn-lt"/>
                <a:cs typeface="Arial"/>
              </a:rPr>
              <a:t> </a:t>
            </a:r>
            <a:r>
              <a:rPr sz="1200" dirty="0">
                <a:latin typeface="+mn-lt"/>
                <a:cs typeface="Arial"/>
              </a:rPr>
              <a:t>manera</a:t>
            </a:r>
            <a:r>
              <a:rPr sz="1200" spc="254" dirty="0">
                <a:latin typeface="+mn-lt"/>
                <a:cs typeface="Arial"/>
              </a:rPr>
              <a:t> </a:t>
            </a:r>
            <a:r>
              <a:rPr sz="1200" dirty="0">
                <a:latin typeface="+mn-lt"/>
                <a:cs typeface="Arial"/>
              </a:rPr>
              <a:t>una</a:t>
            </a:r>
            <a:r>
              <a:rPr sz="1200" spc="260" dirty="0">
                <a:latin typeface="+mn-lt"/>
                <a:cs typeface="Arial"/>
              </a:rPr>
              <a:t> </a:t>
            </a:r>
            <a:r>
              <a:rPr sz="1200" spc="-10" dirty="0">
                <a:latin typeface="+mn-lt"/>
                <a:cs typeface="Arial"/>
              </a:rPr>
              <a:t>empresa </a:t>
            </a:r>
            <a:r>
              <a:rPr sz="1200" dirty="0">
                <a:latin typeface="+mn-lt"/>
                <a:cs typeface="Arial"/>
              </a:rPr>
              <a:t>nueva</a:t>
            </a:r>
            <a:r>
              <a:rPr sz="1200" spc="-30" dirty="0">
                <a:latin typeface="+mn-lt"/>
                <a:cs typeface="Arial"/>
              </a:rPr>
              <a:t> </a:t>
            </a:r>
            <a:r>
              <a:rPr sz="1200" dirty="0">
                <a:latin typeface="+mn-lt"/>
                <a:cs typeface="Arial"/>
              </a:rPr>
              <a:t>tiene</a:t>
            </a:r>
            <a:r>
              <a:rPr sz="1200" spc="-25" dirty="0">
                <a:latin typeface="+mn-lt"/>
                <a:cs typeface="Arial"/>
              </a:rPr>
              <a:t> </a:t>
            </a:r>
            <a:r>
              <a:rPr sz="1200" b="1" dirty="0">
                <a:latin typeface="+mn-lt"/>
                <a:cs typeface="Arial"/>
              </a:rPr>
              <a:t>un</a:t>
            </a:r>
            <a:r>
              <a:rPr sz="1200" b="1" spc="-5" dirty="0">
                <a:latin typeface="+mn-lt"/>
                <a:cs typeface="Arial"/>
              </a:rPr>
              <a:t> </a:t>
            </a:r>
            <a:r>
              <a:rPr sz="1200" b="1" dirty="0">
                <a:latin typeface="+mn-lt"/>
                <a:cs typeface="Arial"/>
              </a:rPr>
              <a:t>ritmo</a:t>
            </a:r>
            <a:r>
              <a:rPr sz="1200" b="1" spc="-10" dirty="0">
                <a:latin typeface="+mn-lt"/>
                <a:cs typeface="Arial"/>
              </a:rPr>
              <a:t> </a:t>
            </a:r>
            <a:r>
              <a:rPr sz="1200" b="1" dirty="0">
                <a:latin typeface="+mn-lt"/>
                <a:cs typeface="Arial"/>
              </a:rPr>
              <a:t>de</a:t>
            </a:r>
            <a:r>
              <a:rPr sz="1200" b="1" spc="-10" dirty="0">
                <a:latin typeface="+mn-lt"/>
                <a:cs typeface="Arial"/>
              </a:rPr>
              <a:t> </a:t>
            </a:r>
            <a:r>
              <a:rPr sz="1200" b="1" dirty="0">
                <a:latin typeface="+mn-lt"/>
                <a:cs typeface="Arial"/>
              </a:rPr>
              <a:t>penetración</a:t>
            </a:r>
            <a:r>
              <a:rPr sz="1200" b="1" spc="-30" dirty="0">
                <a:latin typeface="+mn-lt"/>
                <a:cs typeface="Arial"/>
              </a:rPr>
              <a:t> </a:t>
            </a:r>
            <a:r>
              <a:rPr sz="1200" b="1" spc="-10" dirty="0">
                <a:latin typeface="+mn-lt"/>
                <a:cs typeface="Arial"/>
              </a:rPr>
              <a:t>relativamente</a:t>
            </a:r>
            <a:r>
              <a:rPr sz="1200" b="1" spc="-30" dirty="0">
                <a:latin typeface="+mn-lt"/>
                <a:cs typeface="Arial"/>
              </a:rPr>
              <a:t> </a:t>
            </a:r>
            <a:r>
              <a:rPr sz="1200" b="1" spc="-10" dirty="0">
                <a:latin typeface="+mn-lt"/>
                <a:cs typeface="Arial"/>
              </a:rPr>
              <a:t>lento</a:t>
            </a:r>
            <a:r>
              <a:rPr sz="1200" spc="-10" dirty="0">
                <a:latin typeface="+mn-lt"/>
                <a:cs typeface="Arial"/>
              </a:rPr>
              <a:t>.</a:t>
            </a:r>
            <a:endParaRPr sz="1200" dirty="0">
              <a:latin typeface="+mn-lt"/>
              <a:cs typeface="Arial"/>
            </a:endParaRPr>
          </a:p>
          <a:p>
            <a:pPr marL="12700" algn="just">
              <a:lnSpc>
                <a:spcPct val="100000"/>
              </a:lnSpc>
              <a:spcBef>
                <a:spcPts val="720"/>
              </a:spcBef>
            </a:pPr>
            <a:r>
              <a:rPr sz="1200" dirty="0">
                <a:latin typeface="+mn-lt"/>
                <a:cs typeface="Arial"/>
              </a:rPr>
              <a:t>Debemos</a:t>
            </a:r>
            <a:r>
              <a:rPr sz="1200" spc="215" dirty="0">
                <a:latin typeface="+mn-lt"/>
                <a:cs typeface="Arial"/>
              </a:rPr>
              <a:t> </a:t>
            </a:r>
            <a:r>
              <a:rPr sz="1200" dirty="0">
                <a:latin typeface="+mn-lt"/>
                <a:cs typeface="Arial"/>
              </a:rPr>
              <a:t>considerar</a:t>
            </a:r>
            <a:r>
              <a:rPr sz="1200" spc="215" dirty="0">
                <a:latin typeface="+mn-lt"/>
                <a:cs typeface="Arial"/>
              </a:rPr>
              <a:t> </a:t>
            </a:r>
            <a:r>
              <a:rPr sz="1200" dirty="0">
                <a:latin typeface="+mn-lt"/>
                <a:cs typeface="Arial"/>
              </a:rPr>
              <a:t>que</a:t>
            </a:r>
            <a:r>
              <a:rPr sz="1200" spc="220" dirty="0">
                <a:latin typeface="+mn-lt"/>
                <a:cs typeface="Arial"/>
              </a:rPr>
              <a:t> </a:t>
            </a:r>
            <a:r>
              <a:rPr sz="1200" b="1" dirty="0">
                <a:latin typeface="+mn-lt"/>
                <a:cs typeface="Arial"/>
              </a:rPr>
              <a:t>España</a:t>
            </a:r>
            <a:r>
              <a:rPr sz="1200" b="1" spc="215" dirty="0">
                <a:latin typeface="+mn-lt"/>
                <a:cs typeface="Arial"/>
              </a:rPr>
              <a:t> </a:t>
            </a:r>
            <a:r>
              <a:rPr sz="1200" dirty="0">
                <a:latin typeface="+mn-lt"/>
                <a:cs typeface="Arial"/>
              </a:rPr>
              <a:t>es</a:t>
            </a:r>
            <a:r>
              <a:rPr sz="1200" spc="215" dirty="0">
                <a:latin typeface="+mn-lt"/>
                <a:cs typeface="Arial"/>
              </a:rPr>
              <a:t> </a:t>
            </a:r>
            <a:r>
              <a:rPr sz="1200" dirty="0">
                <a:latin typeface="+mn-lt"/>
                <a:cs typeface="Arial"/>
              </a:rPr>
              <a:t>el</a:t>
            </a:r>
            <a:r>
              <a:rPr sz="1200" spc="210" dirty="0">
                <a:latin typeface="+mn-lt"/>
                <a:cs typeface="Arial"/>
              </a:rPr>
              <a:t> </a:t>
            </a:r>
            <a:r>
              <a:rPr sz="1200" dirty="0">
                <a:latin typeface="+mn-lt"/>
                <a:cs typeface="Arial"/>
              </a:rPr>
              <a:t>principal</a:t>
            </a:r>
            <a:r>
              <a:rPr sz="1200" spc="215" dirty="0">
                <a:latin typeface="+mn-lt"/>
                <a:cs typeface="Arial"/>
              </a:rPr>
              <a:t> </a:t>
            </a:r>
            <a:r>
              <a:rPr sz="1200" dirty="0">
                <a:latin typeface="+mn-lt"/>
                <a:cs typeface="Arial"/>
              </a:rPr>
              <a:t>exportador</a:t>
            </a:r>
            <a:r>
              <a:rPr sz="1200" spc="220" dirty="0">
                <a:latin typeface="+mn-lt"/>
                <a:cs typeface="Arial"/>
              </a:rPr>
              <a:t> </a:t>
            </a:r>
            <a:r>
              <a:rPr sz="1200" dirty="0">
                <a:latin typeface="+mn-lt"/>
                <a:cs typeface="Arial"/>
              </a:rPr>
              <a:t>de</a:t>
            </a:r>
            <a:r>
              <a:rPr sz="1200" spc="215" dirty="0">
                <a:latin typeface="+mn-lt"/>
                <a:cs typeface="Arial"/>
              </a:rPr>
              <a:t> </a:t>
            </a:r>
            <a:r>
              <a:rPr sz="1200" dirty="0">
                <a:latin typeface="+mn-lt"/>
                <a:cs typeface="Arial"/>
              </a:rPr>
              <a:t>frutas</a:t>
            </a:r>
            <a:r>
              <a:rPr sz="1200" spc="229" dirty="0">
                <a:latin typeface="+mn-lt"/>
                <a:cs typeface="Arial"/>
              </a:rPr>
              <a:t> </a:t>
            </a:r>
            <a:r>
              <a:rPr sz="1200" spc="-50" dirty="0">
                <a:latin typeface="+mn-lt"/>
                <a:cs typeface="Arial"/>
              </a:rPr>
              <a:t>y</a:t>
            </a:r>
            <a:endParaRPr sz="1200" dirty="0">
              <a:latin typeface="+mn-lt"/>
              <a:cs typeface="Arial"/>
            </a:endParaRPr>
          </a:p>
          <a:p>
            <a:pPr marL="12700">
              <a:lnSpc>
                <a:spcPct val="100000"/>
              </a:lnSpc>
              <a:spcBef>
                <a:spcPts val="720"/>
              </a:spcBef>
            </a:pPr>
            <a:r>
              <a:rPr sz="1200" dirty="0">
                <a:latin typeface="+mn-lt"/>
                <a:cs typeface="Arial"/>
              </a:rPr>
              <a:t>verduras</a:t>
            </a:r>
            <a:r>
              <a:rPr sz="1200" spc="275" dirty="0">
                <a:latin typeface="+mn-lt"/>
                <a:cs typeface="Arial"/>
              </a:rPr>
              <a:t> </a:t>
            </a:r>
            <a:r>
              <a:rPr sz="1200" dirty="0">
                <a:latin typeface="+mn-lt"/>
                <a:cs typeface="Arial"/>
              </a:rPr>
              <a:t>dentro</a:t>
            </a:r>
            <a:r>
              <a:rPr sz="1200" spc="285" dirty="0">
                <a:latin typeface="+mn-lt"/>
                <a:cs typeface="Arial"/>
              </a:rPr>
              <a:t> </a:t>
            </a:r>
            <a:r>
              <a:rPr sz="1200" dirty="0">
                <a:latin typeface="+mn-lt"/>
                <a:cs typeface="Arial"/>
              </a:rPr>
              <a:t>de</a:t>
            </a:r>
            <a:r>
              <a:rPr sz="1200" spc="285" dirty="0">
                <a:latin typeface="+mn-lt"/>
                <a:cs typeface="Arial"/>
              </a:rPr>
              <a:t> </a:t>
            </a:r>
            <a:r>
              <a:rPr sz="1200" dirty="0">
                <a:latin typeface="+mn-lt"/>
                <a:cs typeface="Arial"/>
              </a:rPr>
              <a:t>la</a:t>
            </a:r>
            <a:r>
              <a:rPr sz="1200" spc="270" dirty="0">
                <a:latin typeface="+mn-lt"/>
                <a:cs typeface="Arial"/>
              </a:rPr>
              <a:t> </a:t>
            </a:r>
            <a:r>
              <a:rPr sz="1200" dirty="0">
                <a:latin typeface="+mn-lt"/>
                <a:cs typeface="Arial"/>
              </a:rPr>
              <a:t>Unión</a:t>
            </a:r>
            <a:r>
              <a:rPr sz="1200" spc="285" dirty="0">
                <a:latin typeface="+mn-lt"/>
                <a:cs typeface="Arial"/>
              </a:rPr>
              <a:t> </a:t>
            </a:r>
            <a:r>
              <a:rPr sz="1200" dirty="0">
                <a:latin typeface="+mn-lt"/>
                <a:cs typeface="Arial"/>
              </a:rPr>
              <a:t>Europea,</a:t>
            </a:r>
            <a:r>
              <a:rPr sz="1200" spc="290" dirty="0">
                <a:latin typeface="+mn-lt"/>
                <a:cs typeface="Arial"/>
              </a:rPr>
              <a:t> </a:t>
            </a:r>
            <a:r>
              <a:rPr sz="1200" dirty="0">
                <a:latin typeface="+mn-lt"/>
                <a:cs typeface="Arial"/>
              </a:rPr>
              <a:t>debido</a:t>
            </a:r>
            <a:r>
              <a:rPr sz="1200" spc="280" dirty="0">
                <a:latin typeface="+mn-lt"/>
                <a:cs typeface="Arial"/>
              </a:rPr>
              <a:t> </a:t>
            </a:r>
            <a:r>
              <a:rPr sz="1200" dirty="0">
                <a:latin typeface="+mn-lt"/>
                <a:cs typeface="Arial"/>
              </a:rPr>
              <a:t>a</a:t>
            </a:r>
            <a:r>
              <a:rPr sz="1200" spc="280" dirty="0">
                <a:latin typeface="+mn-lt"/>
                <a:cs typeface="Arial"/>
              </a:rPr>
              <a:t> </a:t>
            </a:r>
            <a:r>
              <a:rPr sz="1200" dirty="0">
                <a:latin typeface="+mn-lt"/>
                <a:cs typeface="Arial"/>
              </a:rPr>
              <a:t>su</a:t>
            </a:r>
            <a:r>
              <a:rPr sz="1200" spc="285" dirty="0">
                <a:latin typeface="+mn-lt"/>
                <a:cs typeface="Arial"/>
              </a:rPr>
              <a:t> </a:t>
            </a:r>
            <a:r>
              <a:rPr sz="1200" dirty="0">
                <a:latin typeface="+mn-lt"/>
                <a:cs typeface="Arial"/>
              </a:rPr>
              <a:t>larga</a:t>
            </a:r>
            <a:r>
              <a:rPr sz="1200" spc="285" dirty="0">
                <a:latin typeface="+mn-lt"/>
                <a:cs typeface="Arial"/>
              </a:rPr>
              <a:t> </a:t>
            </a:r>
            <a:r>
              <a:rPr sz="1200" dirty="0">
                <a:latin typeface="+mn-lt"/>
                <a:cs typeface="Arial"/>
              </a:rPr>
              <a:t>extensión</a:t>
            </a:r>
            <a:r>
              <a:rPr sz="1200" spc="275" dirty="0">
                <a:latin typeface="+mn-lt"/>
                <a:cs typeface="Arial"/>
              </a:rPr>
              <a:t> </a:t>
            </a:r>
            <a:r>
              <a:rPr sz="1200" spc="-25" dirty="0">
                <a:latin typeface="+mn-lt"/>
                <a:cs typeface="Arial"/>
              </a:rPr>
              <a:t>en</a:t>
            </a:r>
            <a:endParaRPr sz="1200" dirty="0">
              <a:latin typeface="+mn-lt"/>
              <a:cs typeface="Arial"/>
            </a:endParaRPr>
          </a:p>
          <a:p>
            <a:pPr marL="12700" marR="7620">
              <a:lnSpc>
                <a:spcPct val="150000"/>
              </a:lnSpc>
            </a:pPr>
            <a:r>
              <a:rPr sz="1200" dirty="0">
                <a:latin typeface="+mn-lt"/>
                <a:cs typeface="Arial"/>
              </a:rPr>
              <a:t>terrenos</a:t>
            </a:r>
            <a:r>
              <a:rPr sz="1200" spc="-40" dirty="0">
                <a:latin typeface="+mn-lt"/>
                <a:cs typeface="Arial"/>
              </a:rPr>
              <a:t> </a:t>
            </a:r>
            <a:r>
              <a:rPr sz="1200" dirty="0">
                <a:latin typeface="+mn-lt"/>
                <a:cs typeface="Arial"/>
              </a:rPr>
              <a:t>agrícolas</a:t>
            </a:r>
            <a:r>
              <a:rPr sz="1200" spc="-15" dirty="0">
                <a:latin typeface="+mn-lt"/>
                <a:cs typeface="Arial"/>
              </a:rPr>
              <a:t> </a:t>
            </a:r>
            <a:r>
              <a:rPr sz="1200" dirty="0">
                <a:latin typeface="+mn-lt"/>
                <a:cs typeface="Arial"/>
              </a:rPr>
              <a:t>y</a:t>
            </a:r>
            <a:r>
              <a:rPr sz="1200" spc="-5" dirty="0">
                <a:latin typeface="+mn-lt"/>
                <a:cs typeface="Arial"/>
              </a:rPr>
              <a:t> </a:t>
            </a:r>
            <a:r>
              <a:rPr sz="1200" dirty="0">
                <a:latin typeface="+mn-lt"/>
                <a:cs typeface="Arial"/>
              </a:rPr>
              <a:t>su</a:t>
            </a:r>
            <a:r>
              <a:rPr sz="1200" spc="-5" dirty="0">
                <a:latin typeface="+mn-lt"/>
                <a:cs typeface="Arial"/>
              </a:rPr>
              <a:t> </a:t>
            </a:r>
            <a:r>
              <a:rPr sz="1200" dirty="0">
                <a:latin typeface="+mn-lt"/>
                <a:cs typeface="Arial"/>
              </a:rPr>
              <a:t>clima,</a:t>
            </a:r>
            <a:r>
              <a:rPr sz="1200" spc="-25" dirty="0">
                <a:latin typeface="+mn-lt"/>
                <a:cs typeface="Arial"/>
              </a:rPr>
              <a:t> </a:t>
            </a:r>
            <a:r>
              <a:rPr sz="1200" dirty="0">
                <a:latin typeface="+mn-lt"/>
                <a:cs typeface="Arial"/>
              </a:rPr>
              <a:t>centrándonos</a:t>
            </a:r>
            <a:r>
              <a:rPr sz="1200" spc="-35" dirty="0">
                <a:latin typeface="+mn-lt"/>
                <a:cs typeface="Arial"/>
              </a:rPr>
              <a:t> </a:t>
            </a:r>
            <a:r>
              <a:rPr sz="1200" dirty="0">
                <a:latin typeface="+mn-lt"/>
                <a:cs typeface="Arial"/>
              </a:rPr>
              <a:t>en</a:t>
            </a:r>
            <a:r>
              <a:rPr sz="1200" spc="-15" dirty="0">
                <a:latin typeface="+mn-lt"/>
                <a:cs typeface="Arial"/>
              </a:rPr>
              <a:t> </a:t>
            </a:r>
            <a:r>
              <a:rPr sz="1200" dirty="0">
                <a:latin typeface="+mn-lt"/>
                <a:cs typeface="Arial"/>
              </a:rPr>
              <a:t>la</a:t>
            </a:r>
            <a:r>
              <a:rPr sz="1200" spc="-15" dirty="0">
                <a:latin typeface="+mn-lt"/>
                <a:cs typeface="Arial"/>
              </a:rPr>
              <a:t> </a:t>
            </a:r>
            <a:r>
              <a:rPr sz="1200" dirty="0">
                <a:latin typeface="+mn-lt"/>
                <a:cs typeface="Arial"/>
              </a:rPr>
              <a:t>Costa</a:t>
            </a:r>
            <a:r>
              <a:rPr sz="1200" spc="-10" dirty="0">
                <a:latin typeface="+mn-lt"/>
                <a:cs typeface="Arial"/>
              </a:rPr>
              <a:t> Mediterránea. </a:t>
            </a:r>
            <a:r>
              <a:rPr sz="1200" dirty="0">
                <a:latin typeface="+mn-lt"/>
                <a:cs typeface="Arial"/>
              </a:rPr>
              <a:t>Aunque un</a:t>
            </a:r>
            <a:r>
              <a:rPr sz="1200" spc="10" dirty="0">
                <a:latin typeface="+mn-lt"/>
                <a:cs typeface="Arial"/>
              </a:rPr>
              <a:t> </a:t>
            </a:r>
            <a:r>
              <a:rPr sz="1200" dirty="0">
                <a:latin typeface="+mn-lt"/>
                <a:cs typeface="Arial"/>
              </a:rPr>
              <a:t>tema</a:t>
            </a:r>
            <a:r>
              <a:rPr sz="1200" spc="-5" dirty="0">
                <a:latin typeface="+mn-lt"/>
                <a:cs typeface="Arial"/>
              </a:rPr>
              <a:t> </a:t>
            </a:r>
            <a:r>
              <a:rPr sz="1200" dirty="0">
                <a:latin typeface="+mn-lt"/>
                <a:cs typeface="Arial"/>
              </a:rPr>
              <a:t>a</a:t>
            </a:r>
            <a:r>
              <a:rPr sz="1200" spc="10" dirty="0">
                <a:latin typeface="+mn-lt"/>
                <a:cs typeface="Arial"/>
              </a:rPr>
              <a:t> </a:t>
            </a:r>
            <a:r>
              <a:rPr sz="1200" dirty="0">
                <a:latin typeface="+mn-lt"/>
                <a:cs typeface="Arial"/>
              </a:rPr>
              <a:t>mencionar</a:t>
            </a:r>
            <a:r>
              <a:rPr sz="1200" spc="-5" dirty="0">
                <a:latin typeface="+mn-lt"/>
                <a:cs typeface="Arial"/>
              </a:rPr>
              <a:t> </a:t>
            </a:r>
            <a:r>
              <a:rPr sz="1200" dirty="0">
                <a:latin typeface="+mn-lt"/>
                <a:cs typeface="Arial"/>
              </a:rPr>
              <a:t>es</a:t>
            </a:r>
            <a:r>
              <a:rPr sz="1200" spc="5" dirty="0">
                <a:latin typeface="+mn-lt"/>
                <a:cs typeface="Arial"/>
              </a:rPr>
              <a:t> </a:t>
            </a:r>
            <a:r>
              <a:rPr sz="1200" dirty="0">
                <a:latin typeface="+mn-lt"/>
                <a:cs typeface="Arial"/>
              </a:rPr>
              <a:t>que</a:t>
            </a:r>
            <a:r>
              <a:rPr sz="1200" spc="-5" dirty="0">
                <a:latin typeface="+mn-lt"/>
                <a:cs typeface="Arial"/>
              </a:rPr>
              <a:t> </a:t>
            </a:r>
            <a:r>
              <a:rPr sz="1200" dirty="0">
                <a:latin typeface="+mn-lt"/>
                <a:cs typeface="Arial"/>
              </a:rPr>
              <a:t>el</a:t>
            </a:r>
            <a:r>
              <a:rPr sz="1200" spc="5" dirty="0">
                <a:latin typeface="+mn-lt"/>
                <a:cs typeface="Arial"/>
              </a:rPr>
              <a:t> </a:t>
            </a:r>
            <a:r>
              <a:rPr sz="1200" dirty="0">
                <a:latin typeface="+mn-lt"/>
                <a:cs typeface="Arial"/>
              </a:rPr>
              <a:t>guisante dentro</a:t>
            </a:r>
            <a:r>
              <a:rPr sz="1200" spc="-5" dirty="0">
                <a:latin typeface="+mn-lt"/>
                <a:cs typeface="Arial"/>
              </a:rPr>
              <a:t> </a:t>
            </a:r>
            <a:r>
              <a:rPr sz="1200" dirty="0">
                <a:latin typeface="+mn-lt"/>
                <a:cs typeface="Arial"/>
              </a:rPr>
              <a:t>de</a:t>
            </a:r>
            <a:r>
              <a:rPr sz="1200" spc="10" dirty="0">
                <a:latin typeface="+mn-lt"/>
                <a:cs typeface="Arial"/>
              </a:rPr>
              <a:t> </a:t>
            </a:r>
            <a:r>
              <a:rPr sz="1200" dirty="0">
                <a:latin typeface="+mn-lt"/>
                <a:cs typeface="Arial"/>
              </a:rPr>
              <a:t>la</a:t>
            </a:r>
            <a:r>
              <a:rPr sz="1200" spc="10" dirty="0">
                <a:latin typeface="+mn-lt"/>
                <a:cs typeface="Arial"/>
              </a:rPr>
              <a:t> </a:t>
            </a:r>
            <a:r>
              <a:rPr sz="1200" dirty="0">
                <a:latin typeface="+mn-lt"/>
                <a:cs typeface="Arial"/>
              </a:rPr>
              <a:t>cocina,</a:t>
            </a:r>
            <a:r>
              <a:rPr sz="1200" spc="-5" dirty="0">
                <a:latin typeface="+mn-lt"/>
                <a:cs typeface="Arial"/>
              </a:rPr>
              <a:t> </a:t>
            </a:r>
            <a:r>
              <a:rPr sz="1200" dirty="0">
                <a:latin typeface="+mn-lt"/>
                <a:cs typeface="Arial"/>
              </a:rPr>
              <a:t>no </a:t>
            </a:r>
            <a:r>
              <a:rPr sz="1200" spc="-25" dirty="0">
                <a:latin typeface="+mn-lt"/>
                <a:cs typeface="Arial"/>
              </a:rPr>
              <a:t>se </a:t>
            </a:r>
            <a:r>
              <a:rPr sz="1200" dirty="0">
                <a:latin typeface="+mn-lt"/>
                <a:cs typeface="Arial"/>
              </a:rPr>
              <a:t>considera</a:t>
            </a:r>
            <a:r>
              <a:rPr sz="1200" spc="415" dirty="0">
                <a:latin typeface="+mn-lt"/>
                <a:cs typeface="Arial"/>
              </a:rPr>
              <a:t> </a:t>
            </a:r>
            <a:r>
              <a:rPr sz="1200" dirty="0">
                <a:latin typeface="+mn-lt"/>
                <a:cs typeface="Arial"/>
              </a:rPr>
              <a:t>como</a:t>
            </a:r>
            <a:r>
              <a:rPr sz="1200" spc="415" dirty="0">
                <a:latin typeface="+mn-lt"/>
                <a:cs typeface="Arial"/>
              </a:rPr>
              <a:t> </a:t>
            </a:r>
            <a:r>
              <a:rPr sz="1200" dirty="0">
                <a:latin typeface="+mn-lt"/>
                <a:cs typeface="Arial"/>
              </a:rPr>
              <a:t>un</a:t>
            </a:r>
            <a:r>
              <a:rPr sz="1200" spc="409" dirty="0">
                <a:latin typeface="+mn-lt"/>
                <a:cs typeface="Arial"/>
              </a:rPr>
              <a:t> </a:t>
            </a:r>
            <a:r>
              <a:rPr sz="1200" dirty="0">
                <a:latin typeface="+mn-lt"/>
                <a:cs typeface="Arial"/>
              </a:rPr>
              <a:t>alimento</a:t>
            </a:r>
            <a:r>
              <a:rPr sz="1200" spc="420" dirty="0">
                <a:latin typeface="+mn-lt"/>
                <a:cs typeface="Arial"/>
              </a:rPr>
              <a:t> </a:t>
            </a:r>
            <a:r>
              <a:rPr sz="1200" dirty="0">
                <a:latin typeface="+mn-lt"/>
                <a:cs typeface="Arial"/>
              </a:rPr>
              <a:t>principal,</a:t>
            </a:r>
            <a:r>
              <a:rPr sz="1200" spc="420" dirty="0">
                <a:latin typeface="+mn-lt"/>
                <a:cs typeface="Arial"/>
              </a:rPr>
              <a:t> </a:t>
            </a:r>
            <a:r>
              <a:rPr sz="1200" dirty="0">
                <a:latin typeface="+mn-lt"/>
                <a:cs typeface="Arial"/>
              </a:rPr>
              <a:t>sino</a:t>
            </a:r>
            <a:r>
              <a:rPr sz="1200" spc="425" dirty="0">
                <a:latin typeface="+mn-lt"/>
                <a:cs typeface="Arial"/>
              </a:rPr>
              <a:t> </a:t>
            </a:r>
            <a:r>
              <a:rPr sz="1200" dirty="0">
                <a:latin typeface="+mn-lt"/>
                <a:cs typeface="Arial"/>
              </a:rPr>
              <a:t>que</a:t>
            </a:r>
            <a:r>
              <a:rPr sz="1200" spc="420" dirty="0">
                <a:latin typeface="+mn-lt"/>
                <a:cs typeface="Arial"/>
              </a:rPr>
              <a:t> </a:t>
            </a:r>
            <a:r>
              <a:rPr sz="1200" dirty="0">
                <a:latin typeface="+mn-lt"/>
                <a:cs typeface="Arial"/>
              </a:rPr>
              <a:t>se</a:t>
            </a:r>
            <a:r>
              <a:rPr sz="1200" spc="425" dirty="0">
                <a:latin typeface="+mn-lt"/>
                <a:cs typeface="Arial"/>
              </a:rPr>
              <a:t> </a:t>
            </a:r>
            <a:r>
              <a:rPr sz="1200" dirty="0">
                <a:latin typeface="+mn-lt"/>
                <a:cs typeface="Arial"/>
              </a:rPr>
              <a:t>trata</a:t>
            </a:r>
            <a:r>
              <a:rPr sz="1200" spc="409" dirty="0">
                <a:latin typeface="+mn-lt"/>
                <a:cs typeface="Arial"/>
              </a:rPr>
              <a:t> </a:t>
            </a:r>
            <a:r>
              <a:rPr sz="1200" dirty="0">
                <a:latin typeface="+mn-lt"/>
                <a:cs typeface="Arial"/>
              </a:rPr>
              <a:t>más</a:t>
            </a:r>
            <a:r>
              <a:rPr sz="1200" spc="420" dirty="0">
                <a:latin typeface="+mn-lt"/>
                <a:cs typeface="Arial"/>
              </a:rPr>
              <a:t> </a:t>
            </a:r>
            <a:r>
              <a:rPr sz="1200" dirty="0">
                <a:latin typeface="+mn-lt"/>
                <a:cs typeface="Arial"/>
              </a:rPr>
              <a:t>de</a:t>
            </a:r>
            <a:r>
              <a:rPr sz="1200" spc="415" dirty="0">
                <a:latin typeface="+mn-lt"/>
                <a:cs typeface="Arial"/>
              </a:rPr>
              <a:t> </a:t>
            </a:r>
            <a:r>
              <a:rPr sz="1200" spc="-25" dirty="0">
                <a:latin typeface="+mn-lt"/>
                <a:cs typeface="Arial"/>
              </a:rPr>
              <a:t>un </a:t>
            </a:r>
            <a:r>
              <a:rPr sz="1200" b="1" dirty="0">
                <a:latin typeface="+mn-lt"/>
                <a:cs typeface="Arial"/>
              </a:rPr>
              <a:t>acompañamiento</a:t>
            </a:r>
            <a:r>
              <a:rPr sz="1200" b="1" spc="125" dirty="0">
                <a:latin typeface="+mn-lt"/>
                <a:cs typeface="Arial"/>
              </a:rPr>
              <a:t> </a:t>
            </a:r>
            <a:r>
              <a:rPr sz="1200" dirty="0">
                <a:latin typeface="+mn-lt"/>
                <a:cs typeface="Arial"/>
              </a:rPr>
              <a:t>para</a:t>
            </a:r>
            <a:r>
              <a:rPr sz="1200" spc="110" dirty="0">
                <a:latin typeface="+mn-lt"/>
                <a:cs typeface="Arial"/>
              </a:rPr>
              <a:t> </a:t>
            </a:r>
            <a:r>
              <a:rPr sz="1200" dirty="0">
                <a:latin typeface="+mn-lt"/>
                <a:cs typeface="Arial"/>
              </a:rPr>
              <a:t>otros</a:t>
            </a:r>
            <a:r>
              <a:rPr sz="1200" spc="114" dirty="0">
                <a:latin typeface="+mn-lt"/>
                <a:cs typeface="Arial"/>
              </a:rPr>
              <a:t> </a:t>
            </a:r>
            <a:r>
              <a:rPr sz="1200" dirty="0">
                <a:latin typeface="+mn-lt"/>
                <a:cs typeface="Arial"/>
              </a:rPr>
              <a:t>platos,</a:t>
            </a:r>
            <a:r>
              <a:rPr sz="1200" spc="120" dirty="0">
                <a:latin typeface="+mn-lt"/>
                <a:cs typeface="Arial"/>
              </a:rPr>
              <a:t> </a:t>
            </a:r>
            <a:r>
              <a:rPr sz="1200" dirty="0">
                <a:latin typeface="+mn-lt"/>
                <a:cs typeface="Arial"/>
              </a:rPr>
              <a:t>por</a:t>
            </a:r>
            <a:r>
              <a:rPr sz="1200" spc="130" dirty="0">
                <a:latin typeface="+mn-lt"/>
                <a:cs typeface="Arial"/>
              </a:rPr>
              <a:t> </a:t>
            </a:r>
            <a:r>
              <a:rPr sz="1200" dirty="0">
                <a:latin typeface="+mn-lt"/>
                <a:cs typeface="Arial"/>
              </a:rPr>
              <a:t>lo</a:t>
            </a:r>
            <a:r>
              <a:rPr sz="1200" spc="120" dirty="0">
                <a:latin typeface="+mn-lt"/>
                <a:cs typeface="Arial"/>
              </a:rPr>
              <a:t> </a:t>
            </a:r>
            <a:r>
              <a:rPr sz="1200" dirty="0">
                <a:latin typeface="+mn-lt"/>
                <a:cs typeface="Arial"/>
              </a:rPr>
              <a:t>que</a:t>
            </a:r>
            <a:r>
              <a:rPr sz="1200" spc="130" dirty="0">
                <a:latin typeface="+mn-lt"/>
                <a:cs typeface="Arial"/>
              </a:rPr>
              <a:t> </a:t>
            </a:r>
            <a:r>
              <a:rPr sz="1200" dirty="0">
                <a:latin typeface="+mn-lt"/>
                <a:cs typeface="Arial"/>
              </a:rPr>
              <a:t>su</a:t>
            </a:r>
            <a:r>
              <a:rPr sz="1200" spc="120" dirty="0">
                <a:latin typeface="+mn-lt"/>
                <a:cs typeface="Arial"/>
              </a:rPr>
              <a:t> </a:t>
            </a:r>
            <a:r>
              <a:rPr sz="1200" dirty="0">
                <a:latin typeface="+mn-lt"/>
                <a:cs typeface="Arial"/>
              </a:rPr>
              <a:t>demanda,</a:t>
            </a:r>
            <a:r>
              <a:rPr sz="1200" spc="135" dirty="0">
                <a:latin typeface="+mn-lt"/>
                <a:cs typeface="Arial"/>
              </a:rPr>
              <a:t> </a:t>
            </a:r>
            <a:r>
              <a:rPr sz="1200" dirty="0">
                <a:latin typeface="+mn-lt"/>
                <a:cs typeface="Arial"/>
              </a:rPr>
              <a:t>a</a:t>
            </a:r>
            <a:r>
              <a:rPr sz="1200" spc="120" dirty="0">
                <a:latin typeface="+mn-lt"/>
                <a:cs typeface="Arial"/>
              </a:rPr>
              <a:t> </a:t>
            </a:r>
            <a:r>
              <a:rPr sz="1200" dirty="0">
                <a:latin typeface="+mn-lt"/>
                <a:cs typeface="Arial"/>
              </a:rPr>
              <a:t>pesar</a:t>
            </a:r>
            <a:r>
              <a:rPr sz="1200" spc="114" dirty="0">
                <a:latin typeface="+mn-lt"/>
                <a:cs typeface="Arial"/>
              </a:rPr>
              <a:t> </a:t>
            </a:r>
            <a:r>
              <a:rPr sz="1200" spc="-25" dirty="0">
                <a:latin typeface="+mn-lt"/>
                <a:cs typeface="Arial"/>
              </a:rPr>
              <a:t>de </a:t>
            </a:r>
            <a:r>
              <a:rPr sz="1200" dirty="0">
                <a:latin typeface="+mn-lt"/>
                <a:cs typeface="Arial"/>
              </a:rPr>
              <a:t>ser</a:t>
            </a:r>
            <a:r>
              <a:rPr sz="1200" spc="-5" dirty="0">
                <a:latin typeface="+mn-lt"/>
                <a:cs typeface="Arial"/>
              </a:rPr>
              <a:t> </a:t>
            </a:r>
            <a:r>
              <a:rPr sz="1200" dirty="0">
                <a:latin typeface="+mn-lt"/>
                <a:cs typeface="Arial"/>
              </a:rPr>
              <a:t>fuerte,</a:t>
            </a:r>
            <a:r>
              <a:rPr sz="1200" spc="-35" dirty="0">
                <a:latin typeface="+mn-lt"/>
                <a:cs typeface="Arial"/>
              </a:rPr>
              <a:t> </a:t>
            </a:r>
            <a:r>
              <a:rPr sz="1200" dirty="0">
                <a:latin typeface="+mn-lt"/>
                <a:cs typeface="Arial"/>
              </a:rPr>
              <a:t>se</a:t>
            </a:r>
            <a:r>
              <a:rPr sz="1200" spc="-10" dirty="0">
                <a:latin typeface="+mn-lt"/>
                <a:cs typeface="Arial"/>
              </a:rPr>
              <a:t> </a:t>
            </a:r>
            <a:r>
              <a:rPr sz="1200" dirty="0">
                <a:latin typeface="+mn-lt"/>
                <a:cs typeface="Arial"/>
              </a:rPr>
              <a:t>puede</a:t>
            </a:r>
            <a:r>
              <a:rPr sz="1200" spc="-10" dirty="0">
                <a:latin typeface="+mn-lt"/>
                <a:cs typeface="Arial"/>
              </a:rPr>
              <a:t> </a:t>
            </a:r>
            <a:r>
              <a:rPr sz="1200" dirty="0">
                <a:latin typeface="+mn-lt"/>
                <a:cs typeface="Arial"/>
              </a:rPr>
              <a:t>considerar</a:t>
            </a:r>
            <a:r>
              <a:rPr sz="1200" spc="-40" dirty="0">
                <a:latin typeface="+mn-lt"/>
                <a:cs typeface="Arial"/>
              </a:rPr>
              <a:t> </a:t>
            </a:r>
            <a:r>
              <a:rPr sz="1200" dirty="0">
                <a:latin typeface="+mn-lt"/>
                <a:cs typeface="Arial"/>
              </a:rPr>
              <a:t>una</a:t>
            </a:r>
            <a:r>
              <a:rPr sz="1200" spc="-25" dirty="0">
                <a:latin typeface="+mn-lt"/>
                <a:cs typeface="Arial"/>
              </a:rPr>
              <a:t> </a:t>
            </a:r>
            <a:r>
              <a:rPr sz="1200" dirty="0">
                <a:latin typeface="+mn-lt"/>
                <a:cs typeface="Arial"/>
              </a:rPr>
              <a:t>demanda</a:t>
            </a:r>
            <a:r>
              <a:rPr sz="1200" spc="-30" dirty="0">
                <a:latin typeface="+mn-lt"/>
                <a:cs typeface="Arial"/>
              </a:rPr>
              <a:t> </a:t>
            </a:r>
            <a:r>
              <a:rPr sz="1200" dirty="0">
                <a:latin typeface="+mn-lt"/>
                <a:cs typeface="Arial"/>
              </a:rPr>
              <a:t>de</a:t>
            </a:r>
            <a:r>
              <a:rPr sz="1200" spc="-20" dirty="0">
                <a:latin typeface="+mn-lt"/>
                <a:cs typeface="Arial"/>
              </a:rPr>
              <a:t> </a:t>
            </a:r>
            <a:r>
              <a:rPr sz="1200" spc="-10" dirty="0">
                <a:latin typeface="+mn-lt"/>
                <a:cs typeface="Arial"/>
              </a:rPr>
              <a:t>nicho.</a:t>
            </a:r>
            <a:endParaRPr sz="1200" dirty="0">
              <a:latin typeface="+mn-lt"/>
              <a:cs typeface="Arial"/>
            </a:endParaRPr>
          </a:p>
        </p:txBody>
      </p:sp>
      <p:sp>
        <p:nvSpPr>
          <p:cNvPr id="12" name="object 6">
            <a:extLst>
              <a:ext uri="{FF2B5EF4-FFF2-40B4-BE49-F238E27FC236}">
                <a16:creationId xmlns:a16="http://schemas.microsoft.com/office/drawing/2014/main" id="{677D221B-BDF7-85DA-9843-6E04C09AE14C}"/>
              </a:ext>
            </a:extLst>
          </p:cNvPr>
          <p:cNvSpPr/>
          <p:nvPr/>
        </p:nvSpPr>
        <p:spPr>
          <a:xfrm>
            <a:off x="6858000" y="1742332"/>
            <a:ext cx="2372995" cy="2147570"/>
          </a:xfrm>
          <a:custGeom>
            <a:avLst/>
            <a:gdLst/>
            <a:ahLst/>
            <a:cxnLst/>
            <a:rect l="l" t="t" r="r" b="b"/>
            <a:pathLst>
              <a:path w="2372995" h="2147570">
                <a:moveTo>
                  <a:pt x="2372868" y="0"/>
                </a:moveTo>
                <a:lnTo>
                  <a:pt x="0" y="0"/>
                </a:lnTo>
                <a:lnTo>
                  <a:pt x="0" y="2147316"/>
                </a:lnTo>
                <a:lnTo>
                  <a:pt x="2014981" y="2147316"/>
                </a:lnTo>
                <a:lnTo>
                  <a:pt x="2372868" y="1789430"/>
                </a:lnTo>
                <a:lnTo>
                  <a:pt x="2372868" y="0"/>
                </a:lnTo>
                <a:close/>
              </a:path>
            </a:pathLst>
          </a:custGeom>
          <a:solidFill>
            <a:schemeClr val="accent2"/>
          </a:solidFill>
          <a:ln>
            <a:solidFill>
              <a:schemeClr val="accent1"/>
            </a:solidFill>
          </a:ln>
        </p:spPr>
        <p:txBody>
          <a:bodyPr wrap="square" lIns="0" tIns="0" rIns="0" bIns="0" rtlCol="0"/>
          <a:lstStyle/>
          <a:p>
            <a:endParaRPr/>
          </a:p>
        </p:txBody>
      </p:sp>
      <p:sp>
        <p:nvSpPr>
          <p:cNvPr id="13" name="object 7">
            <a:extLst>
              <a:ext uri="{FF2B5EF4-FFF2-40B4-BE49-F238E27FC236}">
                <a16:creationId xmlns:a16="http://schemas.microsoft.com/office/drawing/2014/main" id="{5FE8C696-9F63-1F5C-9EBB-EE499566C6A6}"/>
              </a:ext>
            </a:extLst>
          </p:cNvPr>
          <p:cNvSpPr/>
          <p:nvPr/>
        </p:nvSpPr>
        <p:spPr>
          <a:xfrm>
            <a:off x="8263128" y="4069481"/>
            <a:ext cx="2372995" cy="1752007"/>
          </a:xfrm>
          <a:custGeom>
            <a:avLst/>
            <a:gdLst/>
            <a:ahLst/>
            <a:cxnLst/>
            <a:rect l="l" t="t" r="r" b="b"/>
            <a:pathLst>
              <a:path w="2372995" h="2147570">
                <a:moveTo>
                  <a:pt x="2372868" y="0"/>
                </a:moveTo>
                <a:lnTo>
                  <a:pt x="0" y="0"/>
                </a:lnTo>
                <a:lnTo>
                  <a:pt x="0" y="2147316"/>
                </a:lnTo>
                <a:lnTo>
                  <a:pt x="2014982" y="2147316"/>
                </a:lnTo>
                <a:lnTo>
                  <a:pt x="2372868" y="1789430"/>
                </a:lnTo>
                <a:lnTo>
                  <a:pt x="2372868" y="0"/>
                </a:lnTo>
                <a:close/>
              </a:path>
            </a:pathLst>
          </a:custGeom>
          <a:solidFill>
            <a:schemeClr val="accent2"/>
          </a:solidFill>
          <a:ln>
            <a:solidFill>
              <a:schemeClr val="accent1"/>
            </a:solidFill>
          </a:ln>
        </p:spPr>
        <p:txBody>
          <a:bodyPr wrap="square" lIns="0" tIns="0" rIns="0" bIns="0" rtlCol="0"/>
          <a:lstStyle/>
          <a:p>
            <a:endParaRPr/>
          </a:p>
        </p:txBody>
      </p:sp>
      <p:sp>
        <p:nvSpPr>
          <p:cNvPr id="14" name="object 8">
            <a:extLst>
              <a:ext uri="{FF2B5EF4-FFF2-40B4-BE49-F238E27FC236}">
                <a16:creationId xmlns:a16="http://schemas.microsoft.com/office/drawing/2014/main" id="{3F13A198-405E-EC4E-8A4C-F95831DC8D43}"/>
              </a:ext>
            </a:extLst>
          </p:cNvPr>
          <p:cNvSpPr txBox="1"/>
          <p:nvPr/>
        </p:nvSpPr>
        <p:spPr>
          <a:xfrm>
            <a:off x="7071487" y="1887494"/>
            <a:ext cx="1896745" cy="1831339"/>
          </a:xfrm>
          <a:prstGeom prst="rect">
            <a:avLst/>
          </a:prstGeom>
        </p:spPr>
        <p:txBody>
          <a:bodyPr vert="horz" wrap="square" lIns="0" tIns="12700" rIns="0" bIns="0" rtlCol="0">
            <a:spAutoFit/>
          </a:bodyPr>
          <a:lstStyle/>
          <a:p>
            <a:pPr marL="30480">
              <a:lnSpc>
                <a:spcPct val="100000"/>
              </a:lnSpc>
              <a:spcBef>
                <a:spcPts val="100"/>
              </a:spcBef>
            </a:pPr>
            <a:r>
              <a:rPr sz="1200" b="1" spc="-10" dirty="0">
                <a:solidFill>
                  <a:srgbClr val="FFFFFF"/>
                </a:solidFill>
                <a:latin typeface="+mn-lt"/>
                <a:cs typeface="Ebrima"/>
              </a:rPr>
              <a:t>Comunicación</a:t>
            </a:r>
            <a:endParaRPr sz="1200" dirty="0">
              <a:latin typeface="+mn-lt"/>
              <a:cs typeface="Ebrima"/>
            </a:endParaRPr>
          </a:p>
          <a:p>
            <a:pPr marL="12700" marR="5080">
              <a:lnSpc>
                <a:spcPct val="100000"/>
              </a:lnSpc>
              <a:spcBef>
                <a:spcPts val="894"/>
              </a:spcBef>
            </a:pPr>
            <a:r>
              <a:rPr sz="1100" b="1" dirty="0">
                <a:solidFill>
                  <a:srgbClr val="FFFFFF"/>
                </a:solidFill>
                <a:latin typeface="+mn-lt"/>
                <a:cs typeface="Arial"/>
              </a:rPr>
              <a:t>Hay</a:t>
            </a:r>
            <a:r>
              <a:rPr sz="1100" b="1" spc="-5" dirty="0">
                <a:solidFill>
                  <a:srgbClr val="FFFFFF"/>
                </a:solidFill>
                <a:latin typeface="+mn-lt"/>
                <a:cs typeface="Arial"/>
              </a:rPr>
              <a:t> </a:t>
            </a:r>
            <a:r>
              <a:rPr sz="1100" b="1" dirty="0">
                <a:solidFill>
                  <a:srgbClr val="FFFFFF"/>
                </a:solidFill>
                <a:latin typeface="+mn-lt"/>
                <a:cs typeface="Arial"/>
              </a:rPr>
              <a:t>margen</a:t>
            </a:r>
            <a:r>
              <a:rPr sz="1100" b="1" spc="-30" dirty="0">
                <a:solidFill>
                  <a:srgbClr val="FFFFFF"/>
                </a:solidFill>
                <a:latin typeface="+mn-lt"/>
                <a:cs typeface="Arial"/>
              </a:rPr>
              <a:t> </a:t>
            </a:r>
            <a:r>
              <a:rPr sz="1100" b="1" dirty="0">
                <a:solidFill>
                  <a:srgbClr val="FFFFFF"/>
                </a:solidFill>
                <a:latin typeface="+mn-lt"/>
                <a:cs typeface="Arial"/>
              </a:rPr>
              <a:t>de</a:t>
            </a:r>
            <a:r>
              <a:rPr sz="1100" b="1" spc="-15" dirty="0">
                <a:solidFill>
                  <a:srgbClr val="FFFFFF"/>
                </a:solidFill>
                <a:latin typeface="+mn-lt"/>
                <a:cs typeface="Arial"/>
              </a:rPr>
              <a:t> </a:t>
            </a:r>
            <a:r>
              <a:rPr sz="1100" b="1" dirty="0">
                <a:solidFill>
                  <a:srgbClr val="FFFFFF"/>
                </a:solidFill>
                <a:latin typeface="+mn-lt"/>
                <a:cs typeface="Arial"/>
              </a:rPr>
              <a:t>mejora</a:t>
            </a:r>
            <a:r>
              <a:rPr sz="1100" b="1" spc="-25" dirty="0">
                <a:solidFill>
                  <a:srgbClr val="FFFFFF"/>
                </a:solidFill>
                <a:latin typeface="+mn-lt"/>
                <a:cs typeface="Arial"/>
              </a:rPr>
              <a:t> </a:t>
            </a:r>
            <a:r>
              <a:rPr sz="1100" b="1" dirty="0">
                <a:solidFill>
                  <a:srgbClr val="FFFFFF"/>
                </a:solidFill>
                <a:latin typeface="+mn-lt"/>
                <a:cs typeface="Arial"/>
              </a:rPr>
              <a:t>en </a:t>
            </a:r>
            <a:r>
              <a:rPr sz="1100" b="1" spc="-25" dirty="0">
                <a:solidFill>
                  <a:srgbClr val="FFFFFF"/>
                </a:solidFill>
                <a:latin typeface="+mn-lt"/>
                <a:cs typeface="Arial"/>
              </a:rPr>
              <a:t>la </a:t>
            </a:r>
            <a:r>
              <a:rPr sz="1100" b="1" dirty="0">
                <a:solidFill>
                  <a:srgbClr val="FFFFFF"/>
                </a:solidFill>
                <a:latin typeface="+mn-lt"/>
                <a:cs typeface="Arial"/>
              </a:rPr>
              <a:t>comunicación</a:t>
            </a:r>
            <a:r>
              <a:rPr sz="1100" dirty="0">
                <a:solidFill>
                  <a:srgbClr val="FFFFFF"/>
                </a:solidFill>
                <a:latin typeface="+mn-lt"/>
                <a:cs typeface="Arial"/>
              </a:rPr>
              <a:t>.</a:t>
            </a:r>
            <a:r>
              <a:rPr sz="1100" spc="-45" dirty="0">
                <a:solidFill>
                  <a:srgbClr val="FFFFFF"/>
                </a:solidFill>
                <a:latin typeface="+mn-lt"/>
                <a:cs typeface="Arial"/>
              </a:rPr>
              <a:t> </a:t>
            </a:r>
            <a:r>
              <a:rPr sz="1100" dirty="0">
                <a:solidFill>
                  <a:srgbClr val="FFFFFF"/>
                </a:solidFill>
                <a:latin typeface="+mn-lt"/>
                <a:cs typeface="Arial"/>
              </a:rPr>
              <a:t>Solo</a:t>
            </a:r>
            <a:r>
              <a:rPr sz="1100" spc="-10" dirty="0">
                <a:solidFill>
                  <a:srgbClr val="FFFFFF"/>
                </a:solidFill>
                <a:latin typeface="+mn-lt"/>
                <a:cs typeface="Arial"/>
              </a:rPr>
              <a:t> </a:t>
            </a:r>
            <a:r>
              <a:rPr sz="1100" spc="-20" dirty="0">
                <a:solidFill>
                  <a:srgbClr val="FFFFFF"/>
                </a:solidFill>
                <a:latin typeface="+mn-lt"/>
                <a:cs typeface="Arial"/>
              </a:rPr>
              <a:t>unos </a:t>
            </a:r>
            <a:r>
              <a:rPr sz="1100" dirty="0">
                <a:solidFill>
                  <a:srgbClr val="FFFFFF"/>
                </a:solidFill>
                <a:latin typeface="+mn-lt"/>
                <a:cs typeface="Arial"/>
              </a:rPr>
              <a:t>pocos</a:t>
            </a:r>
            <a:r>
              <a:rPr sz="1100" spc="-45" dirty="0">
                <a:solidFill>
                  <a:srgbClr val="FFFFFF"/>
                </a:solidFill>
                <a:latin typeface="+mn-lt"/>
                <a:cs typeface="Arial"/>
              </a:rPr>
              <a:t> </a:t>
            </a:r>
            <a:r>
              <a:rPr sz="1100" dirty="0">
                <a:solidFill>
                  <a:srgbClr val="FFFFFF"/>
                </a:solidFill>
                <a:latin typeface="+mn-lt"/>
                <a:cs typeface="Arial"/>
              </a:rPr>
              <a:t>competidores</a:t>
            </a:r>
            <a:r>
              <a:rPr sz="1100" spc="-60" dirty="0">
                <a:solidFill>
                  <a:srgbClr val="FFFFFF"/>
                </a:solidFill>
                <a:latin typeface="+mn-lt"/>
                <a:cs typeface="Arial"/>
              </a:rPr>
              <a:t> </a:t>
            </a:r>
            <a:r>
              <a:rPr sz="1100" spc="-10" dirty="0">
                <a:solidFill>
                  <a:srgbClr val="FFFFFF"/>
                </a:solidFill>
                <a:latin typeface="+mn-lt"/>
                <a:cs typeface="Arial"/>
              </a:rPr>
              <a:t>europeos </a:t>
            </a:r>
            <a:r>
              <a:rPr sz="1100" dirty="0">
                <a:solidFill>
                  <a:srgbClr val="FFFFFF"/>
                </a:solidFill>
                <a:latin typeface="+mn-lt"/>
                <a:cs typeface="Arial"/>
              </a:rPr>
              <a:t>consiguen</a:t>
            </a:r>
            <a:r>
              <a:rPr sz="1100" spc="-25" dirty="0">
                <a:solidFill>
                  <a:srgbClr val="FFFFFF"/>
                </a:solidFill>
                <a:latin typeface="+mn-lt"/>
                <a:cs typeface="Arial"/>
              </a:rPr>
              <a:t> </a:t>
            </a:r>
            <a:r>
              <a:rPr sz="1100" dirty="0">
                <a:solidFill>
                  <a:srgbClr val="FFFFFF"/>
                </a:solidFill>
                <a:latin typeface="+mn-lt"/>
                <a:cs typeface="Arial"/>
              </a:rPr>
              <a:t>superar</a:t>
            </a:r>
            <a:r>
              <a:rPr sz="1100" spc="-45" dirty="0">
                <a:solidFill>
                  <a:srgbClr val="FFFFFF"/>
                </a:solidFill>
                <a:latin typeface="+mn-lt"/>
                <a:cs typeface="Arial"/>
              </a:rPr>
              <a:t> </a:t>
            </a:r>
            <a:r>
              <a:rPr sz="1100" dirty="0" err="1">
                <a:solidFill>
                  <a:srgbClr val="FFFFFF"/>
                </a:solidFill>
                <a:latin typeface="+mn-lt"/>
                <a:cs typeface="Arial"/>
              </a:rPr>
              <a:t>los</a:t>
            </a:r>
            <a:r>
              <a:rPr sz="1100" spc="-15" dirty="0">
                <a:solidFill>
                  <a:srgbClr val="FFFFFF"/>
                </a:solidFill>
                <a:latin typeface="+mn-lt"/>
                <a:cs typeface="Arial"/>
              </a:rPr>
              <a:t> </a:t>
            </a:r>
            <a:r>
              <a:rPr sz="1100" dirty="0">
                <a:solidFill>
                  <a:srgbClr val="FFFFFF"/>
                </a:solidFill>
                <a:latin typeface="+mn-lt"/>
                <a:cs typeface="Arial"/>
              </a:rPr>
              <a:t>1</a:t>
            </a:r>
            <a:r>
              <a:rPr lang="es-ES" sz="1100" dirty="0">
                <a:solidFill>
                  <a:srgbClr val="FFFFFF"/>
                </a:solidFill>
                <a:latin typeface="+mn-lt"/>
                <a:cs typeface="Arial"/>
              </a:rPr>
              <a:t>5</a:t>
            </a:r>
            <a:r>
              <a:rPr sz="1100" dirty="0">
                <a:solidFill>
                  <a:srgbClr val="FFFFFF"/>
                </a:solidFill>
                <a:latin typeface="+mn-lt"/>
                <a:cs typeface="Arial"/>
              </a:rPr>
              <a:t>k</a:t>
            </a:r>
            <a:r>
              <a:rPr sz="1100" spc="-20" dirty="0">
                <a:solidFill>
                  <a:srgbClr val="FFFFFF"/>
                </a:solidFill>
                <a:latin typeface="+mn-lt"/>
                <a:cs typeface="Arial"/>
              </a:rPr>
              <a:t> </a:t>
            </a:r>
            <a:r>
              <a:rPr sz="1100" spc="-25" dirty="0">
                <a:solidFill>
                  <a:srgbClr val="FFFFFF"/>
                </a:solidFill>
                <a:latin typeface="+mn-lt"/>
                <a:cs typeface="Arial"/>
              </a:rPr>
              <a:t>en </a:t>
            </a:r>
            <a:r>
              <a:rPr sz="1100" dirty="0">
                <a:solidFill>
                  <a:srgbClr val="FFFFFF"/>
                </a:solidFill>
                <a:latin typeface="+mn-lt"/>
                <a:cs typeface="Arial"/>
              </a:rPr>
              <a:t>RRSS.</a:t>
            </a:r>
            <a:r>
              <a:rPr sz="1100" spc="-25" dirty="0">
                <a:solidFill>
                  <a:srgbClr val="FFFFFF"/>
                </a:solidFill>
                <a:latin typeface="+mn-lt"/>
                <a:cs typeface="Arial"/>
              </a:rPr>
              <a:t> </a:t>
            </a:r>
            <a:r>
              <a:rPr sz="1100" dirty="0">
                <a:solidFill>
                  <a:srgbClr val="FFFFFF"/>
                </a:solidFill>
                <a:latin typeface="+mn-lt"/>
                <a:cs typeface="Arial"/>
              </a:rPr>
              <a:t>Conseguir</a:t>
            </a:r>
            <a:r>
              <a:rPr sz="1100" spc="-30" dirty="0">
                <a:solidFill>
                  <a:srgbClr val="FFFFFF"/>
                </a:solidFill>
                <a:latin typeface="+mn-lt"/>
                <a:cs typeface="Arial"/>
              </a:rPr>
              <a:t> </a:t>
            </a:r>
            <a:r>
              <a:rPr sz="1100" spc="-25" dirty="0">
                <a:solidFill>
                  <a:srgbClr val="FFFFFF"/>
                </a:solidFill>
                <a:latin typeface="+mn-lt"/>
                <a:cs typeface="Arial"/>
              </a:rPr>
              <a:t>una </a:t>
            </a:r>
            <a:r>
              <a:rPr sz="1100" dirty="0">
                <a:solidFill>
                  <a:srgbClr val="FFFFFF"/>
                </a:solidFill>
                <a:latin typeface="+mn-lt"/>
                <a:cs typeface="Arial"/>
              </a:rPr>
              <a:t>comunicación</a:t>
            </a:r>
            <a:r>
              <a:rPr sz="1100" spc="-35" dirty="0">
                <a:solidFill>
                  <a:srgbClr val="FFFFFF"/>
                </a:solidFill>
                <a:latin typeface="+mn-lt"/>
                <a:cs typeface="Arial"/>
              </a:rPr>
              <a:t> </a:t>
            </a:r>
            <a:r>
              <a:rPr sz="1100" spc="-25" dirty="0">
                <a:solidFill>
                  <a:srgbClr val="FFFFFF"/>
                </a:solidFill>
                <a:latin typeface="+mn-lt"/>
                <a:cs typeface="Arial"/>
              </a:rPr>
              <a:t>más </a:t>
            </a:r>
            <a:r>
              <a:rPr sz="1100" dirty="0">
                <a:solidFill>
                  <a:srgbClr val="FFFFFF"/>
                </a:solidFill>
                <a:latin typeface="+mn-lt"/>
                <a:cs typeface="Arial"/>
              </a:rPr>
              <a:t>internacional</a:t>
            </a:r>
            <a:r>
              <a:rPr sz="1100" spc="-40" dirty="0">
                <a:solidFill>
                  <a:srgbClr val="FFFFFF"/>
                </a:solidFill>
                <a:latin typeface="+mn-lt"/>
                <a:cs typeface="Arial"/>
              </a:rPr>
              <a:t> </a:t>
            </a:r>
            <a:r>
              <a:rPr sz="1100" dirty="0">
                <a:solidFill>
                  <a:srgbClr val="FFFFFF"/>
                </a:solidFill>
                <a:latin typeface="+mn-lt"/>
                <a:cs typeface="Arial"/>
              </a:rPr>
              <a:t>y</a:t>
            </a:r>
            <a:r>
              <a:rPr sz="1100" spc="-35" dirty="0">
                <a:solidFill>
                  <a:srgbClr val="FFFFFF"/>
                </a:solidFill>
                <a:latin typeface="+mn-lt"/>
                <a:cs typeface="Arial"/>
              </a:rPr>
              <a:t> </a:t>
            </a:r>
            <a:r>
              <a:rPr sz="1100" spc="-10" dirty="0">
                <a:solidFill>
                  <a:srgbClr val="FFFFFF"/>
                </a:solidFill>
                <a:latin typeface="+mn-lt"/>
                <a:cs typeface="Arial"/>
              </a:rPr>
              <a:t>multilingüe </a:t>
            </a:r>
            <a:r>
              <a:rPr sz="1100" dirty="0">
                <a:solidFill>
                  <a:srgbClr val="FFFFFF"/>
                </a:solidFill>
                <a:latin typeface="+mn-lt"/>
                <a:cs typeface="Arial"/>
              </a:rPr>
              <a:t>puede</a:t>
            </a:r>
            <a:r>
              <a:rPr sz="1100" spc="-30" dirty="0">
                <a:solidFill>
                  <a:srgbClr val="FFFFFF"/>
                </a:solidFill>
                <a:latin typeface="+mn-lt"/>
                <a:cs typeface="Arial"/>
              </a:rPr>
              <a:t> </a:t>
            </a:r>
            <a:r>
              <a:rPr sz="1100" dirty="0">
                <a:solidFill>
                  <a:srgbClr val="FFFFFF"/>
                </a:solidFill>
                <a:latin typeface="+mn-lt"/>
                <a:cs typeface="Arial"/>
              </a:rPr>
              <a:t>ayudar</a:t>
            </a:r>
            <a:r>
              <a:rPr sz="1100" spc="-25" dirty="0">
                <a:solidFill>
                  <a:srgbClr val="FFFFFF"/>
                </a:solidFill>
                <a:latin typeface="+mn-lt"/>
                <a:cs typeface="Arial"/>
              </a:rPr>
              <a:t> </a:t>
            </a:r>
            <a:r>
              <a:rPr sz="1100" dirty="0">
                <a:solidFill>
                  <a:srgbClr val="FFFFFF"/>
                </a:solidFill>
                <a:latin typeface="+mn-lt"/>
                <a:cs typeface="Arial"/>
              </a:rPr>
              <a:t>a</a:t>
            </a:r>
            <a:r>
              <a:rPr sz="1100" spc="-25" dirty="0">
                <a:solidFill>
                  <a:srgbClr val="FFFFFF"/>
                </a:solidFill>
                <a:latin typeface="+mn-lt"/>
                <a:cs typeface="Arial"/>
              </a:rPr>
              <a:t> </a:t>
            </a:r>
            <a:r>
              <a:rPr sz="1100" spc="-10" dirty="0">
                <a:solidFill>
                  <a:srgbClr val="FFFFFF"/>
                </a:solidFill>
                <a:latin typeface="+mn-lt"/>
                <a:cs typeface="Arial"/>
              </a:rPr>
              <a:t>ampliar horizontes</a:t>
            </a:r>
            <a:endParaRPr sz="1100" dirty="0">
              <a:latin typeface="+mn-lt"/>
              <a:cs typeface="Arial"/>
            </a:endParaRPr>
          </a:p>
        </p:txBody>
      </p:sp>
      <p:sp>
        <p:nvSpPr>
          <p:cNvPr id="15" name="object 9">
            <a:extLst>
              <a:ext uri="{FF2B5EF4-FFF2-40B4-BE49-F238E27FC236}">
                <a16:creationId xmlns:a16="http://schemas.microsoft.com/office/drawing/2014/main" id="{6FEA7AB6-4553-DAEB-CDEB-1F2F7FD7E53B}"/>
              </a:ext>
            </a:extLst>
          </p:cNvPr>
          <p:cNvSpPr txBox="1"/>
          <p:nvPr/>
        </p:nvSpPr>
        <p:spPr>
          <a:xfrm>
            <a:off x="8447660" y="4186067"/>
            <a:ext cx="2001520" cy="1489075"/>
          </a:xfrm>
          <a:prstGeom prst="rect">
            <a:avLst/>
          </a:prstGeom>
        </p:spPr>
        <p:txBody>
          <a:bodyPr vert="horz" wrap="square" lIns="0" tIns="12700" rIns="0" bIns="0" rtlCol="0">
            <a:spAutoFit/>
          </a:bodyPr>
          <a:lstStyle/>
          <a:p>
            <a:pPr marL="12700" marR="334010">
              <a:lnSpc>
                <a:spcPct val="100000"/>
              </a:lnSpc>
              <a:spcBef>
                <a:spcPts val="100"/>
              </a:spcBef>
            </a:pPr>
            <a:r>
              <a:rPr sz="1200" b="1" dirty="0">
                <a:solidFill>
                  <a:srgbClr val="FFFFFF"/>
                </a:solidFill>
                <a:latin typeface="+mn-lt"/>
                <a:cs typeface="Ebrima"/>
              </a:rPr>
              <a:t>Empezar</a:t>
            </a:r>
            <a:r>
              <a:rPr sz="1200" b="1" spc="-25" dirty="0">
                <a:solidFill>
                  <a:srgbClr val="FFFFFF"/>
                </a:solidFill>
                <a:latin typeface="+mn-lt"/>
                <a:cs typeface="Ebrima"/>
              </a:rPr>
              <a:t> </a:t>
            </a:r>
            <a:r>
              <a:rPr sz="1200" b="1" dirty="0">
                <a:solidFill>
                  <a:srgbClr val="FFFFFF"/>
                </a:solidFill>
                <a:latin typeface="+mn-lt"/>
                <a:cs typeface="Ebrima"/>
              </a:rPr>
              <a:t>a</a:t>
            </a:r>
            <a:r>
              <a:rPr sz="1200" b="1" spc="-25" dirty="0">
                <a:solidFill>
                  <a:srgbClr val="FFFFFF"/>
                </a:solidFill>
                <a:latin typeface="+mn-lt"/>
                <a:cs typeface="Ebrima"/>
              </a:rPr>
              <a:t> </a:t>
            </a:r>
            <a:r>
              <a:rPr sz="1200" b="1" dirty="0">
                <a:solidFill>
                  <a:srgbClr val="FFFFFF"/>
                </a:solidFill>
                <a:latin typeface="+mn-lt"/>
                <a:cs typeface="Ebrima"/>
              </a:rPr>
              <a:t>hacernos</a:t>
            </a:r>
            <a:r>
              <a:rPr sz="1200" b="1" spc="-25" dirty="0">
                <a:solidFill>
                  <a:srgbClr val="FFFFFF"/>
                </a:solidFill>
                <a:latin typeface="+mn-lt"/>
                <a:cs typeface="Ebrima"/>
              </a:rPr>
              <a:t> un </a:t>
            </a:r>
            <a:r>
              <a:rPr sz="1200" b="1" spc="-10" dirty="0">
                <a:solidFill>
                  <a:srgbClr val="FFFFFF"/>
                </a:solidFill>
                <a:latin typeface="+mn-lt"/>
                <a:cs typeface="Ebrima"/>
              </a:rPr>
              <a:t>nombre</a:t>
            </a:r>
            <a:endParaRPr sz="1200">
              <a:latin typeface="+mn-lt"/>
              <a:cs typeface="Ebrima"/>
            </a:endParaRPr>
          </a:p>
          <a:p>
            <a:pPr marL="12700" marR="5080">
              <a:lnSpc>
                <a:spcPct val="100000"/>
              </a:lnSpc>
              <a:spcBef>
                <a:spcPts val="720"/>
              </a:spcBef>
            </a:pPr>
            <a:r>
              <a:rPr sz="1100" dirty="0">
                <a:solidFill>
                  <a:srgbClr val="FFFFFF"/>
                </a:solidFill>
                <a:latin typeface="+mn-lt"/>
                <a:cs typeface="Arial"/>
              </a:rPr>
              <a:t>Debido</a:t>
            </a:r>
            <a:r>
              <a:rPr sz="1100" spc="-5" dirty="0">
                <a:solidFill>
                  <a:srgbClr val="FFFFFF"/>
                </a:solidFill>
                <a:latin typeface="+mn-lt"/>
                <a:cs typeface="Arial"/>
              </a:rPr>
              <a:t> </a:t>
            </a:r>
            <a:r>
              <a:rPr sz="1100" dirty="0">
                <a:solidFill>
                  <a:srgbClr val="FFFFFF"/>
                </a:solidFill>
                <a:latin typeface="+mn-lt"/>
                <a:cs typeface="Arial"/>
              </a:rPr>
              <a:t>a</a:t>
            </a:r>
            <a:r>
              <a:rPr sz="1100" spc="-20" dirty="0">
                <a:solidFill>
                  <a:srgbClr val="FFFFFF"/>
                </a:solidFill>
                <a:latin typeface="+mn-lt"/>
                <a:cs typeface="Arial"/>
              </a:rPr>
              <a:t> </a:t>
            </a:r>
            <a:r>
              <a:rPr sz="1100" dirty="0">
                <a:solidFill>
                  <a:srgbClr val="FFFFFF"/>
                </a:solidFill>
                <a:latin typeface="+mn-lt"/>
                <a:cs typeface="Arial"/>
              </a:rPr>
              <a:t>que</a:t>
            </a:r>
            <a:r>
              <a:rPr sz="1100" spc="-35" dirty="0">
                <a:solidFill>
                  <a:srgbClr val="FFFFFF"/>
                </a:solidFill>
                <a:latin typeface="+mn-lt"/>
                <a:cs typeface="Arial"/>
              </a:rPr>
              <a:t> </a:t>
            </a:r>
            <a:r>
              <a:rPr sz="1100" dirty="0">
                <a:solidFill>
                  <a:srgbClr val="FFFFFF"/>
                </a:solidFill>
                <a:latin typeface="+mn-lt"/>
                <a:cs typeface="Arial"/>
              </a:rPr>
              <a:t>la</a:t>
            </a:r>
            <a:r>
              <a:rPr sz="1100" spc="-10" dirty="0">
                <a:solidFill>
                  <a:srgbClr val="FFFFFF"/>
                </a:solidFill>
                <a:latin typeface="+mn-lt"/>
                <a:cs typeface="Arial"/>
              </a:rPr>
              <a:t> </a:t>
            </a:r>
            <a:r>
              <a:rPr sz="1100" dirty="0">
                <a:solidFill>
                  <a:srgbClr val="FFFFFF"/>
                </a:solidFill>
                <a:latin typeface="+mn-lt"/>
                <a:cs typeface="Arial"/>
              </a:rPr>
              <a:t>marca</a:t>
            </a:r>
            <a:r>
              <a:rPr sz="1100" spc="-35" dirty="0">
                <a:solidFill>
                  <a:srgbClr val="FFFFFF"/>
                </a:solidFill>
                <a:latin typeface="+mn-lt"/>
                <a:cs typeface="Arial"/>
              </a:rPr>
              <a:t> </a:t>
            </a:r>
            <a:r>
              <a:rPr sz="1100" dirty="0">
                <a:solidFill>
                  <a:srgbClr val="FFFFFF"/>
                </a:solidFill>
                <a:latin typeface="+mn-lt"/>
                <a:cs typeface="Arial"/>
              </a:rPr>
              <a:t>no</a:t>
            </a:r>
            <a:r>
              <a:rPr sz="1100" spc="-20" dirty="0">
                <a:solidFill>
                  <a:srgbClr val="FFFFFF"/>
                </a:solidFill>
                <a:latin typeface="+mn-lt"/>
                <a:cs typeface="Arial"/>
              </a:rPr>
              <a:t> goza </a:t>
            </a:r>
            <a:r>
              <a:rPr sz="1100" dirty="0">
                <a:solidFill>
                  <a:srgbClr val="FFFFFF"/>
                </a:solidFill>
                <a:latin typeface="+mn-lt"/>
                <a:cs typeface="Arial"/>
              </a:rPr>
              <a:t>de</a:t>
            </a:r>
            <a:r>
              <a:rPr sz="1100" spc="-25" dirty="0">
                <a:solidFill>
                  <a:srgbClr val="FFFFFF"/>
                </a:solidFill>
                <a:latin typeface="+mn-lt"/>
                <a:cs typeface="Arial"/>
              </a:rPr>
              <a:t> </a:t>
            </a:r>
            <a:r>
              <a:rPr sz="1100" dirty="0">
                <a:solidFill>
                  <a:srgbClr val="FFFFFF"/>
                </a:solidFill>
                <a:latin typeface="+mn-lt"/>
                <a:cs typeface="Arial"/>
              </a:rPr>
              <a:t>un</a:t>
            </a:r>
            <a:r>
              <a:rPr sz="1100" spc="-25" dirty="0">
                <a:solidFill>
                  <a:srgbClr val="FFFFFF"/>
                </a:solidFill>
                <a:latin typeface="+mn-lt"/>
                <a:cs typeface="Arial"/>
              </a:rPr>
              <a:t> </a:t>
            </a:r>
            <a:r>
              <a:rPr sz="1100" dirty="0">
                <a:solidFill>
                  <a:srgbClr val="FFFFFF"/>
                </a:solidFill>
                <a:latin typeface="+mn-lt"/>
                <a:cs typeface="Arial"/>
              </a:rPr>
              <a:t>fuerte</a:t>
            </a:r>
            <a:r>
              <a:rPr sz="1100" spc="-55" dirty="0">
                <a:solidFill>
                  <a:srgbClr val="FFFFFF"/>
                </a:solidFill>
                <a:latin typeface="+mn-lt"/>
                <a:cs typeface="Arial"/>
              </a:rPr>
              <a:t> </a:t>
            </a:r>
            <a:r>
              <a:rPr sz="1100" dirty="0">
                <a:solidFill>
                  <a:srgbClr val="FFFFFF"/>
                </a:solidFill>
                <a:latin typeface="+mn-lt"/>
                <a:cs typeface="Arial"/>
              </a:rPr>
              <a:t>liderazgo</a:t>
            </a:r>
            <a:r>
              <a:rPr sz="1100" spc="-10" dirty="0">
                <a:solidFill>
                  <a:srgbClr val="FFFFFF"/>
                </a:solidFill>
                <a:latin typeface="+mn-lt"/>
                <a:cs typeface="Arial"/>
              </a:rPr>
              <a:t> </a:t>
            </a:r>
            <a:r>
              <a:rPr sz="1100" dirty="0">
                <a:solidFill>
                  <a:srgbClr val="FFFFFF"/>
                </a:solidFill>
                <a:latin typeface="+mn-lt"/>
                <a:cs typeface="Arial"/>
              </a:rPr>
              <a:t>en</a:t>
            </a:r>
            <a:r>
              <a:rPr sz="1100" spc="-10" dirty="0">
                <a:solidFill>
                  <a:srgbClr val="FFFFFF"/>
                </a:solidFill>
                <a:latin typeface="+mn-lt"/>
                <a:cs typeface="Arial"/>
              </a:rPr>
              <a:t> </a:t>
            </a:r>
            <a:r>
              <a:rPr sz="1100" spc="-25" dirty="0">
                <a:solidFill>
                  <a:srgbClr val="FFFFFF"/>
                </a:solidFill>
                <a:latin typeface="+mn-lt"/>
                <a:cs typeface="Arial"/>
              </a:rPr>
              <a:t>la</a:t>
            </a:r>
            <a:r>
              <a:rPr sz="1100" dirty="0">
                <a:solidFill>
                  <a:srgbClr val="FFFFFF"/>
                </a:solidFill>
                <a:latin typeface="+mn-lt"/>
                <a:cs typeface="Arial"/>
              </a:rPr>
              <a:t> web,</a:t>
            </a:r>
            <a:r>
              <a:rPr sz="1100" spc="-10" dirty="0">
                <a:solidFill>
                  <a:srgbClr val="FFFFFF"/>
                </a:solidFill>
                <a:latin typeface="+mn-lt"/>
                <a:cs typeface="Arial"/>
              </a:rPr>
              <a:t> </a:t>
            </a:r>
            <a:r>
              <a:rPr sz="1100" dirty="0">
                <a:solidFill>
                  <a:srgbClr val="FFFFFF"/>
                </a:solidFill>
                <a:latin typeface="+mn-lt"/>
                <a:cs typeface="Arial"/>
              </a:rPr>
              <a:t>hay</a:t>
            </a:r>
            <a:r>
              <a:rPr sz="1100" spc="-25" dirty="0">
                <a:solidFill>
                  <a:srgbClr val="FFFFFF"/>
                </a:solidFill>
                <a:latin typeface="+mn-lt"/>
                <a:cs typeface="Arial"/>
              </a:rPr>
              <a:t> </a:t>
            </a:r>
            <a:r>
              <a:rPr sz="1100" dirty="0">
                <a:solidFill>
                  <a:srgbClr val="FFFFFF"/>
                </a:solidFill>
                <a:latin typeface="+mn-lt"/>
                <a:cs typeface="Arial"/>
              </a:rPr>
              <a:t>que</a:t>
            </a:r>
            <a:r>
              <a:rPr sz="1100" spc="-45" dirty="0">
                <a:solidFill>
                  <a:srgbClr val="FFFFFF"/>
                </a:solidFill>
                <a:latin typeface="+mn-lt"/>
                <a:cs typeface="Arial"/>
              </a:rPr>
              <a:t> </a:t>
            </a:r>
            <a:r>
              <a:rPr sz="1100" dirty="0">
                <a:solidFill>
                  <a:srgbClr val="FFFFFF"/>
                </a:solidFill>
                <a:latin typeface="+mn-lt"/>
                <a:cs typeface="Arial"/>
              </a:rPr>
              <a:t>prestar</a:t>
            </a:r>
            <a:r>
              <a:rPr sz="1100" spc="-50" dirty="0">
                <a:solidFill>
                  <a:srgbClr val="FFFFFF"/>
                </a:solidFill>
                <a:latin typeface="+mn-lt"/>
                <a:cs typeface="Arial"/>
              </a:rPr>
              <a:t> </a:t>
            </a:r>
            <a:r>
              <a:rPr sz="1100" spc="-10" dirty="0">
                <a:solidFill>
                  <a:srgbClr val="FFFFFF"/>
                </a:solidFill>
                <a:latin typeface="+mn-lt"/>
                <a:cs typeface="Arial"/>
              </a:rPr>
              <a:t>atención </a:t>
            </a:r>
            <a:r>
              <a:rPr sz="1100" dirty="0">
                <a:solidFill>
                  <a:srgbClr val="FFFFFF"/>
                </a:solidFill>
                <a:latin typeface="+mn-lt"/>
                <a:cs typeface="Arial"/>
              </a:rPr>
              <a:t>en</a:t>
            </a:r>
            <a:r>
              <a:rPr sz="1100" spc="-25" dirty="0">
                <a:solidFill>
                  <a:srgbClr val="FFFFFF"/>
                </a:solidFill>
                <a:latin typeface="+mn-lt"/>
                <a:cs typeface="Arial"/>
              </a:rPr>
              <a:t> </a:t>
            </a:r>
            <a:r>
              <a:rPr sz="1100" dirty="0">
                <a:solidFill>
                  <a:srgbClr val="FFFFFF"/>
                </a:solidFill>
                <a:latin typeface="+mn-lt"/>
                <a:cs typeface="Arial"/>
              </a:rPr>
              <a:t>las</a:t>
            </a:r>
            <a:r>
              <a:rPr sz="1100" spc="-10" dirty="0">
                <a:solidFill>
                  <a:srgbClr val="FFFFFF"/>
                </a:solidFill>
                <a:latin typeface="+mn-lt"/>
                <a:cs typeface="Arial"/>
              </a:rPr>
              <a:t> </a:t>
            </a:r>
            <a:r>
              <a:rPr sz="1100" dirty="0">
                <a:solidFill>
                  <a:srgbClr val="FFFFFF"/>
                </a:solidFill>
                <a:latin typeface="+mn-lt"/>
                <a:cs typeface="Arial"/>
              </a:rPr>
              <a:t>razones</a:t>
            </a:r>
            <a:r>
              <a:rPr sz="1100" spc="-20" dirty="0">
                <a:solidFill>
                  <a:srgbClr val="FFFFFF"/>
                </a:solidFill>
                <a:latin typeface="+mn-lt"/>
                <a:cs typeface="Arial"/>
              </a:rPr>
              <a:t> </a:t>
            </a:r>
            <a:r>
              <a:rPr sz="1100" dirty="0">
                <a:solidFill>
                  <a:srgbClr val="FFFFFF"/>
                </a:solidFill>
                <a:latin typeface="+mn-lt"/>
                <a:cs typeface="Arial"/>
              </a:rPr>
              <a:t>por</a:t>
            </a:r>
            <a:r>
              <a:rPr sz="1100" spc="-30" dirty="0">
                <a:solidFill>
                  <a:srgbClr val="FFFFFF"/>
                </a:solidFill>
                <a:latin typeface="+mn-lt"/>
                <a:cs typeface="Arial"/>
              </a:rPr>
              <a:t> </a:t>
            </a:r>
            <a:r>
              <a:rPr sz="1100" dirty="0">
                <a:solidFill>
                  <a:srgbClr val="FFFFFF"/>
                </a:solidFill>
                <a:latin typeface="+mn-lt"/>
                <a:cs typeface="Arial"/>
              </a:rPr>
              <a:t>las</a:t>
            </a:r>
            <a:r>
              <a:rPr sz="1100" spc="-10" dirty="0">
                <a:solidFill>
                  <a:srgbClr val="FFFFFF"/>
                </a:solidFill>
                <a:latin typeface="+mn-lt"/>
                <a:cs typeface="Arial"/>
              </a:rPr>
              <a:t> </a:t>
            </a:r>
            <a:r>
              <a:rPr sz="1100" dirty="0">
                <a:solidFill>
                  <a:srgbClr val="FFFFFF"/>
                </a:solidFill>
                <a:latin typeface="+mn-lt"/>
                <a:cs typeface="Arial"/>
              </a:rPr>
              <a:t>que</a:t>
            </a:r>
            <a:r>
              <a:rPr sz="1100" spc="-35" dirty="0">
                <a:solidFill>
                  <a:srgbClr val="FFFFFF"/>
                </a:solidFill>
                <a:latin typeface="+mn-lt"/>
                <a:cs typeface="Arial"/>
              </a:rPr>
              <a:t> </a:t>
            </a:r>
            <a:r>
              <a:rPr sz="1100" dirty="0">
                <a:solidFill>
                  <a:srgbClr val="FFFFFF"/>
                </a:solidFill>
                <a:latin typeface="+mn-lt"/>
                <a:cs typeface="Arial"/>
              </a:rPr>
              <a:t>no,</a:t>
            </a:r>
            <a:r>
              <a:rPr sz="1100" spc="-25" dirty="0">
                <a:solidFill>
                  <a:srgbClr val="FFFFFF"/>
                </a:solidFill>
                <a:latin typeface="+mn-lt"/>
                <a:cs typeface="Arial"/>
              </a:rPr>
              <a:t> </a:t>
            </a:r>
            <a:r>
              <a:rPr sz="1100" spc="-50" dirty="0">
                <a:solidFill>
                  <a:srgbClr val="FFFFFF"/>
                </a:solidFill>
                <a:latin typeface="+mn-lt"/>
                <a:cs typeface="Arial"/>
              </a:rPr>
              <a:t>y </a:t>
            </a:r>
            <a:r>
              <a:rPr sz="1100" dirty="0">
                <a:solidFill>
                  <a:srgbClr val="FFFFFF"/>
                </a:solidFill>
                <a:latin typeface="+mn-lt"/>
                <a:cs typeface="Arial"/>
              </a:rPr>
              <a:t>crear</a:t>
            </a:r>
            <a:r>
              <a:rPr sz="1100" spc="-65" dirty="0">
                <a:solidFill>
                  <a:srgbClr val="FFFFFF"/>
                </a:solidFill>
                <a:latin typeface="+mn-lt"/>
                <a:cs typeface="Arial"/>
              </a:rPr>
              <a:t> </a:t>
            </a:r>
            <a:r>
              <a:rPr sz="1100" dirty="0">
                <a:solidFill>
                  <a:srgbClr val="FFFFFF"/>
                </a:solidFill>
                <a:latin typeface="+mn-lt"/>
                <a:cs typeface="Arial"/>
              </a:rPr>
              <a:t>acciones</a:t>
            </a:r>
            <a:r>
              <a:rPr sz="1100" spc="-20" dirty="0">
                <a:solidFill>
                  <a:srgbClr val="FFFFFF"/>
                </a:solidFill>
                <a:latin typeface="+mn-lt"/>
                <a:cs typeface="Arial"/>
              </a:rPr>
              <a:t> para </a:t>
            </a:r>
            <a:r>
              <a:rPr sz="1100" spc="-10" dirty="0">
                <a:solidFill>
                  <a:srgbClr val="FFFFFF"/>
                </a:solidFill>
                <a:latin typeface="+mn-lt"/>
                <a:cs typeface="Arial"/>
              </a:rPr>
              <a:t>contarrestarlo.</a:t>
            </a:r>
            <a:endParaRPr sz="1100">
              <a:latin typeface="+mn-lt"/>
              <a:cs typeface="Arial"/>
            </a:endParaRPr>
          </a:p>
        </p:txBody>
      </p:sp>
      <p:sp>
        <p:nvSpPr>
          <p:cNvPr id="16" name="object 10">
            <a:extLst>
              <a:ext uri="{FF2B5EF4-FFF2-40B4-BE49-F238E27FC236}">
                <a16:creationId xmlns:a16="http://schemas.microsoft.com/office/drawing/2014/main" id="{24194E0B-80B6-9184-DBE8-51CAB32A2A7A}"/>
              </a:ext>
            </a:extLst>
          </p:cNvPr>
          <p:cNvSpPr/>
          <p:nvPr/>
        </p:nvSpPr>
        <p:spPr>
          <a:xfrm>
            <a:off x="9383268" y="1749952"/>
            <a:ext cx="2372995" cy="2147570"/>
          </a:xfrm>
          <a:custGeom>
            <a:avLst/>
            <a:gdLst/>
            <a:ahLst/>
            <a:cxnLst/>
            <a:rect l="l" t="t" r="r" b="b"/>
            <a:pathLst>
              <a:path w="2372995" h="2147570">
                <a:moveTo>
                  <a:pt x="2372868" y="0"/>
                </a:moveTo>
                <a:lnTo>
                  <a:pt x="0" y="0"/>
                </a:lnTo>
                <a:lnTo>
                  <a:pt x="0" y="2147316"/>
                </a:lnTo>
                <a:lnTo>
                  <a:pt x="2014981" y="2147316"/>
                </a:lnTo>
                <a:lnTo>
                  <a:pt x="2372868" y="1789429"/>
                </a:lnTo>
                <a:lnTo>
                  <a:pt x="2372868" y="0"/>
                </a:lnTo>
                <a:close/>
              </a:path>
            </a:pathLst>
          </a:custGeom>
          <a:solidFill>
            <a:schemeClr val="accent2"/>
          </a:solidFill>
          <a:ln>
            <a:solidFill>
              <a:schemeClr val="accent1"/>
            </a:solidFill>
          </a:ln>
        </p:spPr>
        <p:txBody>
          <a:bodyPr wrap="square" lIns="0" tIns="0" rIns="0" bIns="0" rtlCol="0"/>
          <a:lstStyle/>
          <a:p>
            <a:endParaRPr/>
          </a:p>
        </p:txBody>
      </p:sp>
      <p:sp>
        <p:nvSpPr>
          <p:cNvPr id="17" name="object 11">
            <a:extLst>
              <a:ext uri="{FF2B5EF4-FFF2-40B4-BE49-F238E27FC236}">
                <a16:creationId xmlns:a16="http://schemas.microsoft.com/office/drawing/2014/main" id="{CDD52780-1836-CEE7-A1BF-4B8B5B12E5FD}"/>
              </a:ext>
            </a:extLst>
          </p:cNvPr>
          <p:cNvSpPr txBox="1"/>
          <p:nvPr/>
        </p:nvSpPr>
        <p:spPr>
          <a:xfrm>
            <a:off x="9568053" y="1866538"/>
            <a:ext cx="1317625" cy="197490"/>
          </a:xfrm>
          <a:prstGeom prst="rect">
            <a:avLst/>
          </a:prstGeom>
        </p:spPr>
        <p:txBody>
          <a:bodyPr vert="horz" wrap="square" lIns="0" tIns="12700" rIns="0" bIns="0" rtlCol="0">
            <a:spAutoFit/>
          </a:bodyPr>
          <a:lstStyle/>
          <a:p>
            <a:pPr marL="12700">
              <a:lnSpc>
                <a:spcPct val="100000"/>
              </a:lnSpc>
              <a:spcBef>
                <a:spcPts val="100"/>
              </a:spcBef>
            </a:pPr>
            <a:r>
              <a:rPr sz="1200" b="1" dirty="0">
                <a:solidFill>
                  <a:srgbClr val="FFFFFF"/>
                </a:solidFill>
                <a:latin typeface="+mn-lt"/>
                <a:cs typeface="Ebrima"/>
              </a:rPr>
              <a:t>Demanda</a:t>
            </a:r>
            <a:r>
              <a:rPr sz="1200" b="1" spc="-25" dirty="0">
                <a:solidFill>
                  <a:srgbClr val="FFFFFF"/>
                </a:solidFill>
                <a:latin typeface="+mn-lt"/>
                <a:cs typeface="Ebrima"/>
              </a:rPr>
              <a:t> </a:t>
            </a:r>
            <a:r>
              <a:rPr sz="1200" b="1" spc="-10" dirty="0">
                <a:solidFill>
                  <a:srgbClr val="FFFFFF"/>
                </a:solidFill>
                <a:latin typeface="+mn-lt"/>
                <a:cs typeface="Ebrima"/>
              </a:rPr>
              <a:t>exterior</a:t>
            </a:r>
            <a:endParaRPr sz="1200">
              <a:latin typeface="+mn-lt"/>
              <a:cs typeface="Ebrima"/>
            </a:endParaRPr>
          </a:p>
        </p:txBody>
      </p:sp>
      <p:sp>
        <p:nvSpPr>
          <p:cNvPr id="18" name="object 12">
            <a:extLst>
              <a:ext uri="{FF2B5EF4-FFF2-40B4-BE49-F238E27FC236}">
                <a16:creationId xmlns:a16="http://schemas.microsoft.com/office/drawing/2014/main" id="{8267FDA4-5967-32DD-79DA-2111A9A56592}"/>
              </a:ext>
            </a:extLst>
          </p:cNvPr>
          <p:cNvSpPr txBox="1"/>
          <p:nvPr/>
        </p:nvSpPr>
        <p:spPr>
          <a:xfrm>
            <a:off x="9566529" y="2302403"/>
            <a:ext cx="1987550" cy="1199515"/>
          </a:xfrm>
          <a:prstGeom prst="rect">
            <a:avLst/>
          </a:prstGeom>
        </p:spPr>
        <p:txBody>
          <a:bodyPr vert="horz" wrap="square" lIns="0" tIns="13335" rIns="0" bIns="0" rtlCol="0">
            <a:spAutoFit/>
          </a:bodyPr>
          <a:lstStyle/>
          <a:p>
            <a:pPr marL="12700" marR="5080">
              <a:lnSpc>
                <a:spcPct val="100000"/>
              </a:lnSpc>
              <a:spcBef>
                <a:spcPts val="105"/>
              </a:spcBef>
            </a:pPr>
            <a:r>
              <a:rPr sz="1100" dirty="0">
                <a:solidFill>
                  <a:srgbClr val="FFFFFF"/>
                </a:solidFill>
                <a:latin typeface="+mn-lt"/>
                <a:cs typeface="Arial"/>
              </a:rPr>
              <a:t>El</a:t>
            </a:r>
            <a:r>
              <a:rPr sz="1100" spc="-10" dirty="0">
                <a:solidFill>
                  <a:srgbClr val="FFFFFF"/>
                </a:solidFill>
                <a:latin typeface="+mn-lt"/>
                <a:cs typeface="Arial"/>
              </a:rPr>
              <a:t> </a:t>
            </a:r>
            <a:r>
              <a:rPr sz="1100" dirty="0">
                <a:solidFill>
                  <a:srgbClr val="FFFFFF"/>
                </a:solidFill>
                <a:latin typeface="+mn-lt"/>
                <a:cs typeface="Arial"/>
              </a:rPr>
              <a:t>guisante</a:t>
            </a:r>
            <a:r>
              <a:rPr sz="1100" spc="-30" dirty="0">
                <a:solidFill>
                  <a:srgbClr val="FFFFFF"/>
                </a:solidFill>
                <a:latin typeface="+mn-lt"/>
                <a:cs typeface="Arial"/>
              </a:rPr>
              <a:t> </a:t>
            </a:r>
            <a:r>
              <a:rPr sz="1100" dirty="0">
                <a:solidFill>
                  <a:srgbClr val="FFFFFF"/>
                </a:solidFill>
                <a:latin typeface="+mn-lt"/>
                <a:cs typeface="Arial"/>
              </a:rPr>
              <a:t>es</a:t>
            </a:r>
            <a:r>
              <a:rPr sz="1100" spc="-15" dirty="0">
                <a:solidFill>
                  <a:srgbClr val="FFFFFF"/>
                </a:solidFill>
                <a:latin typeface="+mn-lt"/>
                <a:cs typeface="Arial"/>
              </a:rPr>
              <a:t> </a:t>
            </a:r>
            <a:r>
              <a:rPr sz="1100" dirty="0">
                <a:solidFill>
                  <a:srgbClr val="FFFFFF"/>
                </a:solidFill>
                <a:latin typeface="+mn-lt"/>
                <a:cs typeface="Arial"/>
              </a:rPr>
              <a:t>uno</a:t>
            </a:r>
            <a:r>
              <a:rPr sz="1100" spc="-20" dirty="0">
                <a:solidFill>
                  <a:srgbClr val="FFFFFF"/>
                </a:solidFill>
                <a:latin typeface="+mn-lt"/>
                <a:cs typeface="Arial"/>
              </a:rPr>
              <a:t> </a:t>
            </a:r>
            <a:r>
              <a:rPr sz="1100" dirty="0">
                <a:solidFill>
                  <a:srgbClr val="FFFFFF"/>
                </a:solidFill>
                <a:latin typeface="+mn-lt"/>
                <a:cs typeface="Arial"/>
              </a:rPr>
              <a:t>de</a:t>
            </a:r>
            <a:r>
              <a:rPr sz="1100" spc="-15" dirty="0">
                <a:solidFill>
                  <a:srgbClr val="FFFFFF"/>
                </a:solidFill>
                <a:latin typeface="+mn-lt"/>
                <a:cs typeface="Arial"/>
              </a:rPr>
              <a:t> </a:t>
            </a:r>
            <a:r>
              <a:rPr sz="1100" spc="-25" dirty="0">
                <a:solidFill>
                  <a:srgbClr val="FFFFFF"/>
                </a:solidFill>
                <a:latin typeface="+mn-lt"/>
                <a:cs typeface="Arial"/>
              </a:rPr>
              <a:t>los </a:t>
            </a:r>
            <a:r>
              <a:rPr sz="1100" spc="-10" dirty="0">
                <a:solidFill>
                  <a:srgbClr val="FFFFFF"/>
                </a:solidFill>
                <a:latin typeface="+mn-lt"/>
                <a:cs typeface="Arial"/>
              </a:rPr>
              <a:t>acompañamientos</a:t>
            </a:r>
            <a:r>
              <a:rPr sz="1100" spc="55" dirty="0">
                <a:solidFill>
                  <a:srgbClr val="FFFFFF"/>
                </a:solidFill>
                <a:latin typeface="+mn-lt"/>
                <a:cs typeface="Arial"/>
              </a:rPr>
              <a:t> </a:t>
            </a:r>
            <a:r>
              <a:rPr sz="1100" spc="-25" dirty="0">
                <a:solidFill>
                  <a:srgbClr val="FFFFFF"/>
                </a:solidFill>
                <a:latin typeface="+mn-lt"/>
                <a:cs typeface="Arial"/>
              </a:rPr>
              <a:t>más </a:t>
            </a:r>
            <a:r>
              <a:rPr sz="1100" dirty="0">
                <a:solidFill>
                  <a:srgbClr val="FFFFFF"/>
                </a:solidFill>
                <a:latin typeface="+mn-lt"/>
                <a:cs typeface="Arial"/>
              </a:rPr>
              <a:t>utilizados</a:t>
            </a:r>
            <a:r>
              <a:rPr sz="1100" spc="-10" dirty="0">
                <a:solidFill>
                  <a:srgbClr val="FFFFFF"/>
                </a:solidFill>
                <a:latin typeface="+mn-lt"/>
                <a:cs typeface="Arial"/>
              </a:rPr>
              <a:t> </a:t>
            </a:r>
            <a:r>
              <a:rPr sz="1100" dirty="0">
                <a:solidFill>
                  <a:srgbClr val="FFFFFF"/>
                </a:solidFill>
                <a:latin typeface="+mn-lt"/>
                <a:cs typeface="Arial"/>
              </a:rPr>
              <a:t>tanto</a:t>
            </a:r>
            <a:r>
              <a:rPr sz="1100" spc="-55" dirty="0">
                <a:solidFill>
                  <a:srgbClr val="FFFFFF"/>
                </a:solidFill>
                <a:latin typeface="+mn-lt"/>
                <a:cs typeface="Arial"/>
              </a:rPr>
              <a:t> </a:t>
            </a:r>
            <a:r>
              <a:rPr sz="1100" dirty="0">
                <a:solidFill>
                  <a:srgbClr val="FFFFFF"/>
                </a:solidFill>
                <a:latin typeface="+mn-lt"/>
                <a:cs typeface="Arial"/>
              </a:rPr>
              <a:t>en</a:t>
            </a:r>
            <a:r>
              <a:rPr sz="1100" spc="-25" dirty="0">
                <a:solidFill>
                  <a:srgbClr val="FFFFFF"/>
                </a:solidFill>
                <a:latin typeface="+mn-lt"/>
                <a:cs typeface="Arial"/>
              </a:rPr>
              <a:t> </a:t>
            </a:r>
            <a:r>
              <a:rPr sz="1100" dirty="0">
                <a:solidFill>
                  <a:srgbClr val="FFFFFF"/>
                </a:solidFill>
                <a:latin typeface="+mn-lt"/>
                <a:cs typeface="Arial"/>
              </a:rPr>
              <a:t>la</a:t>
            </a:r>
            <a:r>
              <a:rPr sz="1100" spc="-30" dirty="0">
                <a:solidFill>
                  <a:srgbClr val="FFFFFF"/>
                </a:solidFill>
                <a:latin typeface="+mn-lt"/>
                <a:cs typeface="Arial"/>
              </a:rPr>
              <a:t> </a:t>
            </a:r>
            <a:r>
              <a:rPr sz="1100" spc="-10" dirty="0">
                <a:solidFill>
                  <a:srgbClr val="FFFFFF"/>
                </a:solidFill>
                <a:latin typeface="+mn-lt"/>
                <a:cs typeface="Arial"/>
              </a:rPr>
              <a:t>cocina </a:t>
            </a:r>
            <a:r>
              <a:rPr sz="1100" dirty="0">
                <a:solidFill>
                  <a:srgbClr val="FFFFFF"/>
                </a:solidFill>
                <a:latin typeface="+mn-lt"/>
                <a:cs typeface="Arial"/>
              </a:rPr>
              <a:t>mediterránea</a:t>
            </a:r>
            <a:r>
              <a:rPr sz="1100" spc="-60" dirty="0">
                <a:solidFill>
                  <a:srgbClr val="FFFFFF"/>
                </a:solidFill>
                <a:latin typeface="+mn-lt"/>
                <a:cs typeface="Arial"/>
              </a:rPr>
              <a:t> </a:t>
            </a:r>
            <a:r>
              <a:rPr sz="1100" dirty="0">
                <a:solidFill>
                  <a:srgbClr val="FFFFFF"/>
                </a:solidFill>
                <a:latin typeface="+mn-lt"/>
                <a:cs typeface="Arial"/>
              </a:rPr>
              <a:t>como</a:t>
            </a:r>
            <a:r>
              <a:rPr sz="1100" spc="-45" dirty="0">
                <a:solidFill>
                  <a:srgbClr val="FFFFFF"/>
                </a:solidFill>
                <a:latin typeface="+mn-lt"/>
                <a:cs typeface="Arial"/>
              </a:rPr>
              <a:t> </a:t>
            </a:r>
            <a:r>
              <a:rPr sz="1100" dirty="0">
                <a:solidFill>
                  <a:srgbClr val="FFFFFF"/>
                </a:solidFill>
                <a:latin typeface="+mn-lt"/>
                <a:cs typeface="Arial"/>
              </a:rPr>
              <a:t>inglesa,</a:t>
            </a:r>
            <a:r>
              <a:rPr sz="1100" spc="-40" dirty="0">
                <a:solidFill>
                  <a:srgbClr val="FFFFFF"/>
                </a:solidFill>
                <a:latin typeface="+mn-lt"/>
                <a:cs typeface="Arial"/>
              </a:rPr>
              <a:t> </a:t>
            </a:r>
            <a:r>
              <a:rPr sz="1100" spc="-25" dirty="0">
                <a:solidFill>
                  <a:srgbClr val="FFFFFF"/>
                </a:solidFill>
                <a:latin typeface="+mn-lt"/>
                <a:cs typeface="Arial"/>
              </a:rPr>
              <a:t>por </a:t>
            </a:r>
            <a:r>
              <a:rPr sz="1100" dirty="0">
                <a:solidFill>
                  <a:srgbClr val="FFFFFF"/>
                </a:solidFill>
                <a:latin typeface="+mn-lt"/>
                <a:cs typeface="Arial"/>
              </a:rPr>
              <a:t>lo</a:t>
            </a:r>
            <a:r>
              <a:rPr sz="1100" spc="-10" dirty="0">
                <a:solidFill>
                  <a:srgbClr val="FFFFFF"/>
                </a:solidFill>
                <a:latin typeface="+mn-lt"/>
                <a:cs typeface="Arial"/>
              </a:rPr>
              <a:t> </a:t>
            </a:r>
            <a:r>
              <a:rPr sz="1100" dirty="0">
                <a:solidFill>
                  <a:srgbClr val="FFFFFF"/>
                </a:solidFill>
                <a:latin typeface="+mn-lt"/>
                <a:cs typeface="Arial"/>
              </a:rPr>
              <a:t>que</a:t>
            </a:r>
            <a:r>
              <a:rPr sz="1100" spc="-30" dirty="0">
                <a:solidFill>
                  <a:srgbClr val="FFFFFF"/>
                </a:solidFill>
                <a:latin typeface="+mn-lt"/>
                <a:cs typeface="Arial"/>
              </a:rPr>
              <a:t> </a:t>
            </a:r>
            <a:r>
              <a:rPr sz="1100" dirty="0">
                <a:solidFill>
                  <a:srgbClr val="FFFFFF"/>
                </a:solidFill>
                <a:latin typeface="+mn-lt"/>
                <a:cs typeface="Arial"/>
              </a:rPr>
              <a:t>se</a:t>
            </a:r>
            <a:r>
              <a:rPr sz="1100" spc="-15" dirty="0">
                <a:solidFill>
                  <a:srgbClr val="FFFFFF"/>
                </a:solidFill>
                <a:latin typeface="+mn-lt"/>
                <a:cs typeface="Arial"/>
              </a:rPr>
              <a:t> </a:t>
            </a:r>
            <a:r>
              <a:rPr sz="1100" dirty="0">
                <a:solidFill>
                  <a:srgbClr val="FFFFFF"/>
                </a:solidFill>
                <a:latin typeface="+mn-lt"/>
                <a:cs typeface="Arial"/>
              </a:rPr>
              <a:t>debe</a:t>
            </a:r>
            <a:r>
              <a:rPr sz="1100" spc="-15" dirty="0">
                <a:solidFill>
                  <a:srgbClr val="FFFFFF"/>
                </a:solidFill>
                <a:latin typeface="+mn-lt"/>
                <a:cs typeface="Arial"/>
              </a:rPr>
              <a:t> </a:t>
            </a:r>
            <a:r>
              <a:rPr sz="1100" dirty="0">
                <a:solidFill>
                  <a:srgbClr val="FFFFFF"/>
                </a:solidFill>
                <a:latin typeface="+mn-lt"/>
                <a:cs typeface="Arial"/>
              </a:rPr>
              <a:t>de</a:t>
            </a:r>
            <a:r>
              <a:rPr sz="1100" spc="-15" dirty="0">
                <a:solidFill>
                  <a:srgbClr val="FFFFFF"/>
                </a:solidFill>
                <a:latin typeface="+mn-lt"/>
                <a:cs typeface="Arial"/>
              </a:rPr>
              <a:t> </a:t>
            </a:r>
            <a:r>
              <a:rPr sz="1100" dirty="0">
                <a:solidFill>
                  <a:srgbClr val="FFFFFF"/>
                </a:solidFill>
                <a:latin typeface="+mn-lt"/>
                <a:cs typeface="Arial"/>
              </a:rPr>
              <a:t>satisfacer</a:t>
            </a:r>
            <a:r>
              <a:rPr sz="1100" spc="-40" dirty="0">
                <a:solidFill>
                  <a:srgbClr val="FFFFFF"/>
                </a:solidFill>
                <a:latin typeface="+mn-lt"/>
                <a:cs typeface="Arial"/>
              </a:rPr>
              <a:t> </a:t>
            </a:r>
            <a:r>
              <a:rPr sz="1100" spc="-25" dirty="0">
                <a:solidFill>
                  <a:srgbClr val="FFFFFF"/>
                </a:solidFill>
                <a:latin typeface="+mn-lt"/>
                <a:cs typeface="Arial"/>
              </a:rPr>
              <a:t>la </a:t>
            </a:r>
            <a:r>
              <a:rPr sz="1100" dirty="0">
                <a:solidFill>
                  <a:srgbClr val="FFFFFF"/>
                </a:solidFill>
                <a:latin typeface="+mn-lt"/>
                <a:cs typeface="Arial"/>
              </a:rPr>
              <a:t>demanda</a:t>
            </a:r>
            <a:r>
              <a:rPr sz="1100" spc="-45" dirty="0">
                <a:solidFill>
                  <a:srgbClr val="FFFFFF"/>
                </a:solidFill>
                <a:latin typeface="+mn-lt"/>
                <a:cs typeface="Arial"/>
              </a:rPr>
              <a:t> </a:t>
            </a:r>
            <a:r>
              <a:rPr sz="1100" dirty="0">
                <a:solidFill>
                  <a:srgbClr val="FFFFFF"/>
                </a:solidFill>
                <a:latin typeface="+mn-lt"/>
                <a:cs typeface="Arial"/>
              </a:rPr>
              <a:t>de</a:t>
            </a:r>
            <a:r>
              <a:rPr sz="1100" spc="-35" dirty="0">
                <a:solidFill>
                  <a:srgbClr val="FFFFFF"/>
                </a:solidFill>
                <a:latin typeface="+mn-lt"/>
                <a:cs typeface="Arial"/>
              </a:rPr>
              <a:t> </a:t>
            </a:r>
            <a:r>
              <a:rPr sz="1100" dirty="0">
                <a:solidFill>
                  <a:srgbClr val="FFFFFF"/>
                </a:solidFill>
                <a:latin typeface="+mn-lt"/>
                <a:cs typeface="Arial"/>
              </a:rPr>
              <a:t>este</a:t>
            </a:r>
            <a:r>
              <a:rPr sz="1100" spc="-40" dirty="0">
                <a:solidFill>
                  <a:srgbClr val="FFFFFF"/>
                </a:solidFill>
                <a:latin typeface="+mn-lt"/>
                <a:cs typeface="Arial"/>
              </a:rPr>
              <a:t> </a:t>
            </a:r>
            <a:r>
              <a:rPr sz="1100" dirty="0">
                <a:solidFill>
                  <a:srgbClr val="FFFFFF"/>
                </a:solidFill>
                <a:latin typeface="+mn-lt"/>
                <a:cs typeface="Arial"/>
              </a:rPr>
              <a:t>producto</a:t>
            </a:r>
            <a:r>
              <a:rPr sz="1100" spc="-35" dirty="0">
                <a:solidFill>
                  <a:srgbClr val="FFFFFF"/>
                </a:solidFill>
                <a:latin typeface="+mn-lt"/>
                <a:cs typeface="Arial"/>
              </a:rPr>
              <a:t> </a:t>
            </a:r>
            <a:r>
              <a:rPr sz="1100" spc="-25" dirty="0">
                <a:solidFill>
                  <a:srgbClr val="FFFFFF"/>
                </a:solidFill>
                <a:latin typeface="+mn-lt"/>
                <a:cs typeface="Arial"/>
              </a:rPr>
              <a:t>en </a:t>
            </a:r>
            <a:r>
              <a:rPr sz="1100" dirty="0">
                <a:solidFill>
                  <a:srgbClr val="FFFFFF"/>
                </a:solidFill>
                <a:latin typeface="+mn-lt"/>
                <a:cs typeface="Arial"/>
              </a:rPr>
              <a:t>otros</a:t>
            </a:r>
            <a:r>
              <a:rPr sz="1100" spc="-55" dirty="0">
                <a:solidFill>
                  <a:srgbClr val="FFFFFF"/>
                </a:solidFill>
                <a:latin typeface="+mn-lt"/>
                <a:cs typeface="Arial"/>
              </a:rPr>
              <a:t> </a:t>
            </a:r>
            <a:r>
              <a:rPr sz="1100" spc="-10" dirty="0">
                <a:solidFill>
                  <a:srgbClr val="FFFFFF"/>
                </a:solidFill>
                <a:latin typeface="+mn-lt"/>
                <a:cs typeface="Arial"/>
              </a:rPr>
              <a:t>países.</a:t>
            </a:r>
            <a:endParaRPr sz="1100">
              <a:latin typeface="+mn-lt"/>
              <a:cs typeface="Arial"/>
            </a:endParaRPr>
          </a:p>
        </p:txBody>
      </p:sp>
    </p:spTree>
    <p:extLst>
      <p:ext uri="{BB962C8B-B14F-4D97-AF65-F5344CB8AC3E}">
        <p14:creationId xmlns:p14="http://schemas.microsoft.com/office/powerpoint/2010/main" val="750123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2</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4175659" cy="1176604"/>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Países de destino</a:t>
            </a:r>
          </a:p>
          <a:p>
            <a:pPr marL="12700">
              <a:spcBef>
                <a:spcPts val="95"/>
              </a:spcBef>
            </a:pPr>
            <a:r>
              <a:rPr lang="es-ES" sz="1800" spc="-10" dirty="0">
                <a:solidFill>
                  <a:schemeClr val="tx1"/>
                </a:solidFill>
                <a:latin typeface="+mn-lt"/>
              </a:rPr>
              <a:t>Reino Unido</a:t>
            </a:r>
          </a:p>
          <a:p>
            <a:pPr marL="12700">
              <a:spcBef>
                <a:spcPts val="95"/>
              </a:spcBef>
            </a:pPr>
            <a:endParaRPr lang="es-ES" dirty="0">
              <a:solidFill>
                <a:schemeClr val="tx1"/>
              </a:solidFill>
              <a:latin typeface="+mj-lt"/>
            </a:endParaRPr>
          </a:p>
        </p:txBody>
      </p:sp>
      <p:sp>
        <p:nvSpPr>
          <p:cNvPr id="2" name="object 4">
            <a:extLst>
              <a:ext uri="{FF2B5EF4-FFF2-40B4-BE49-F238E27FC236}">
                <a16:creationId xmlns:a16="http://schemas.microsoft.com/office/drawing/2014/main" id="{0836B6BB-649F-350D-E658-D44516F61BF3}"/>
              </a:ext>
            </a:extLst>
          </p:cNvPr>
          <p:cNvSpPr txBox="1"/>
          <p:nvPr/>
        </p:nvSpPr>
        <p:spPr>
          <a:xfrm>
            <a:off x="1025753" y="2825074"/>
            <a:ext cx="10540365" cy="2227982"/>
          </a:xfrm>
          <a:prstGeom prst="rect">
            <a:avLst/>
          </a:prstGeom>
        </p:spPr>
        <p:txBody>
          <a:bodyPr vert="horz" wrap="square" lIns="0" tIns="12700" rIns="0" bIns="0" rtlCol="0">
            <a:spAutoFit/>
          </a:bodyPr>
          <a:lstStyle/>
          <a:p>
            <a:pPr marL="12700" marR="6985" algn="just">
              <a:lnSpc>
                <a:spcPct val="150000"/>
              </a:lnSpc>
              <a:spcBef>
                <a:spcPts val="100"/>
              </a:spcBef>
            </a:pPr>
            <a:r>
              <a:rPr lang="es-ES" sz="1200" dirty="0">
                <a:latin typeface="+mn-lt"/>
                <a:cs typeface="Arial"/>
              </a:rPr>
              <a:t>El</a:t>
            </a:r>
            <a:r>
              <a:rPr lang="es-ES" sz="1200" spc="-10" dirty="0">
                <a:latin typeface="+mn-lt"/>
                <a:cs typeface="Arial"/>
              </a:rPr>
              <a:t> </a:t>
            </a:r>
            <a:r>
              <a:rPr lang="es-ES" sz="1200" dirty="0">
                <a:latin typeface="+mn-lt"/>
                <a:cs typeface="Arial"/>
              </a:rPr>
              <a:t>guisante</a:t>
            </a:r>
            <a:r>
              <a:rPr lang="es-ES" sz="1200" spc="-35" dirty="0">
                <a:latin typeface="+mn-lt"/>
                <a:cs typeface="Arial"/>
              </a:rPr>
              <a:t> </a:t>
            </a:r>
            <a:r>
              <a:rPr lang="es-ES" sz="1200" dirty="0">
                <a:latin typeface="+mn-lt"/>
                <a:cs typeface="Arial"/>
              </a:rPr>
              <a:t>dentro</a:t>
            </a:r>
            <a:r>
              <a:rPr lang="es-ES" sz="1200" spc="-40" dirty="0">
                <a:latin typeface="+mn-lt"/>
                <a:cs typeface="Arial"/>
              </a:rPr>
              <a:t> </a:t>
            </a:r>
            <a:r>
              <a:rPr lang="es-ES" sz="1200" dirty="0">
                <a:latin typeface="+mn-lt"/>
                <a:cs typeface="Arial"/>
              </a:rPr>
              <a:t>de</a:t>
            </a:r>
            <a:r>
              <a:rPr lang="es-ES" sz="1200" spc="-15" dirty="0">
                <a:latin typeface="+mn-lt"/>
                <a:cs typeface="Arial"/>
              </a:rPr>
              <a:t> </a:t>
            </a:r>
            <a:r>
              <a:rPr lang="es-ES" sz="1200" dirty="0">
                <a:latin typeface="+mn-lt"/>
                <a:cs typeface="Arial"/>
              </a:rPr>
              <a:t>la</a:t>
            </a:r>
            <a:r>
              <a:rPr lang="es-ES" sz="1200" spc="-15" dirty="0">
                <a:latin typeface="+mn-lt"/>
                <a:cs typeface="Arial"/>
              </a:rPr>
              <a:t> </a:t>
            </a:r>
            <a:r>
              <a:rPr lang="es-ES" sz="1200" dirty="0">
                <a:latin typeface="+mn-lt"/>
                <a:cs typeface="Arial"/>
              </a:rPr>
              <a:t>cocina</a:t>
            </a:r>
            <a:r>
              <a:rPr lang="es-ES" sz="1200" spc="-25" dirty="0">
                <a:latin typeface="+mn-lt"/>
                <a:cs typeface="Arial"/>
              </a:rPr>
              <a:t> </a:t>
            </a:r>
            <a:r>
              <a:rPr lang="es-ES" sz="1200" dirty="0">
                <a:latin typeface="+mn-lt"/>
                <a:cs typeface="Arial"/>
              </a:rPr>
              <a:t>inglesa</a:t>
            </a:r>
            <a:r>
              <a:rPr lang="es-ES" sz="1200" spc="-35" dirty="0">
                <a:latin typeface="+mn-lt"/>
                <a:cs typeface="Arial"/>
              </a:rPr>
              <a:t> </a:t>
            </a:r>
            <a:r>
              <a:rPr lang="es-ES" sz="1200" dirty="0">
                <a:latin typeface="+mn-lt"/>
                <a:cs typeface="Arial"/>
              </a:rPr>
              <a:t>se</a:t>
            </a:r>
            <a:r>
              <a:rPr lang="es-ES" sz="1200" spc="-5" dirty="0">
                <a:latin typeface="+mn-lt"/>
                <a:cs typeface="Arial"/>
              </a:rPr>
              <a:t> </a:t>
            </a:r>
            <a:r>
              <a:rPr lang="es-ES" sz="1200" dirty="0">
                <a:latin typeface="+mn-lt"/>
                <a:cs typeface="Arial"/>
              </a:rPr>
              <a:t>ha</a:t>
            </a:r>
            <a:r>
              <a:rPr lang="es-ES" sz="1200" spc="-30" dirty="0">
                <a:latin typeface="+mn-lt"/>
                <a:cs typeface="Arial"/>
              </a:rPr>
              <a:t> </a:t>
            </a:r>
            <a:r>
              <a:rPr lang="es-ES" sz="1200" dirty="0">
                <a:latin typeface="+mn-lt"/>
                <a:cs typeface="Arial"/>
              </a:rPr>
              <a:t>convertido</a:t>
            </a:r>
            <a:r>
              <a:rPr lang="es-ES" sz="1200" spc="-25" dirty="0">
                <a:latin typeface="+mn-lt"/>
                <a:cs typeface="Arial"/>
              </a:rPr>
              <a:t> </a:t>
            </a:r>
            <a:r>
              <a:rPr lang="es-ES" sz="1200" dirty="0">
                <a:latin typeface="+mn-lt"/>
                <a:cs typeface="Arial"/>
              </a:rPr>
              <a:t>en</a:t>
            </a:r>
            <a:r>
              <a:rPr lang="es-ES" sz="1200" spc="-30" dirty="0">
                <a:latin typeface="+mn-lt"/>
                <a:cs typeface="Arial"/>
              </a:rPr>
              <a:t> </a:t>
            </a:r>
            <a:r>
              <a:rPr lang="es-ES" sz="1200" dirty="0">
                <a:latin typeface="+mn-lt"/>
                <a:cs typeface="Arial"/>
              </a:rPr>
              <a:t>la</a:t>
            </a:r>
            <a:r>
              <a:rPr lang="es-ES" sz="1200" spc="-15" dirty="0">
                <a:latin typeface="+mn-lt"/>
                <a:cs typeface="Arial"/>
              </a:rPr>
              <a:t> </a:t>
            </a:r>
            <a:r>
              <a:rPr lang="es-ES" sz="1200" b="1" dirty="0">
                <a:latin typeface="+mn-lt"/>
                <a:cs typeface="Arial"/>
              </a:rPr>
              <a:t>guarnición</a:t>
            </a:r>
            <a:r>
              <a:rPr lang="es-ES" sz="1200" b="1" spc="10" dirty="0">
                <a:latin typeface="+mn-lt"/>
                <a:cs typeface="Arial"/>
              </a:rPr>
              <a:t> </a:t>
            </a:r>
            <a:r>
              <a:rPr lang="es-ES" sz="1200" b="1" dirty="0">
                <a:latin typeface="+mn-lt"/>
                <a:cs typeface="Arial"/>
              </a:rPr>
              <a:t>estrella</a:t>
            </a:r>
            <a:r>
              <a:rPr lang="es-ES" sz="1200" b="1" spc="-30" dirty="0">
                <a:latin typeface="+mn-lt"/>
                <a:cs typeface="Arial"/>
              </a:rPr>
              <a:t> </a:t>
            </a:r>
            <a:r>
              <a:rPr lang="es-ES" sz="1200" dirty="0">
                <a:latin typeface="+mn-lt"/>
                <a:cs typeface="Arial"/>
              </a:rPr>
              <a:t>para</a:t>
            </a:r>
            <a:r>
              <a:rPr lang="es-ES" sz="1200" spc="-30" dirty="0">
                <a:latin typeface="+mn-lt"/>
                <a:cs typeface="Arial"/>
              </a:rPr>
              <a:t> </a:t>
            </a:r>
            <a:r>
              <a:rPr lang="es-ES" sz="1200" dirty="0">
                <a:latin typeface="+mn-lt"/>
                <a:cs typeface="Arial"/>
              </a:rPr>
              <a:t>cada</a:t>
            </a:r>
            <a:r>
              <a:rPr lang="es-ES" sz="1200" spc="-25" dirty="0">
                <a:latin typeface="+mn-lt"/>
                <a:cs typeface="Arial"/>
              </a:rPr>
              <a:t> </a:t>
            </a:r>
            <a:r>
              <a:rPr lang="es-ES" sz="1200" dirty="0">
                <a:latin typeface="+mn-lt"/>
                <a:cs typeface="Arial"/>
              </a:rPr>
              <a:t>uno</a:t>
            </a:r>
            <a:r>
              <a:rPr lang="es-ES" sz="1200" spc="-30" dirty="0">
                <a:latin typeface="+mn-lt"/>
                <a:cs typeface="Arial"/>
              </a:rPr>
              <a:t> </a:t>
            </a:r>
            <a:r>
              <a:rPr lang="es-ES" sz="1200" dirty="0">
                <a:latin typeface="+mn-lt"/>
                <a:cs typeface="Arial"/>
              </a:rPr>
              <a:t>de</a:t>
            </a:r>
            <a:r>
              <a:rPr lang="es-ES" sz="1200" spc="-30" dirty="0">
                <a:latin typeface="+mn-lt"/>
                <a:cs typeface="Arial"/>
              </a:rPr>
              <a:t> </a:t>
            </a:r>
            <a:r>
              <a:rPr lang="es-ES" sz="1200" dirty="0">
                <a:latin typeface="+mn-lt"/>
                <a:cs typeface="Arial"/>
              </a:rPr>
              <a:t>los</a:t>
            </a:r>
            <a:r>
              <a:rPr lang="es-ES" sz="1200" spc="-10" dirty="0">
                <a:latin typeface="+mn-lt"/>
                <a:cs typeface="Arial"/>
              </a:rPr>
              <a:t> </a:t>
            </a:r>
            <a:r>
              <a:rPr lang="es-ES" sz="1200" dirty="0">
                <a:latin typeface="+mn-lt"/>
                <a:cs typeface="Arial"/>
              </a:rPr>
              <a:t>platos</a:t>
            </a:r>
            <a:r>
              <a:rPr lang="es-ES" sz="1200" spc="-40" dirty="0">
                <a:latin typeface="+mn-lt"/>
                <a:cs typeface="Arial"/>
              </a:rPr>
              <a:t> </a:t>
            </a:r>
            <a:r>
              <a:rPr lang="es-ES" sz="1200" dirty="0">
                <a:latin typeface="+mn-lt"/>
                <a:cs typeface="Arial"/>
              </a:rPr>
              <a:t>tradicionales</a:t>
            </a:r>
            <a:r>
              <a:rPr lang="es-ES" sz="1200" spc="-40" dirty="0">
                <a:latin typeface="+mn-lt"/>
                <a:cs typeface="Arial"/>
              </a:rPr>
              <a:t> </a:t>
            </a:r>
            <a:r>
              <a:rPr lang="es-ES" sz="1200" dirty="0">
                <a:latin typeface="+mn-lt"/>
                <a:cs typeface="Arial"/>
              </a:rPr>
              <a:t>del</a:t>
            </a:r>
            <a:r>
              <a:rPr lang="es-ES" sz="1200" spc="-35" dirty="0">
                <a:latin typeface="+mn-lt"/>
                <a:cs typeface="Arial"/>
              </a:rPr>
              <a:t> </a:t>
            </a:r>
            <a:r>
              <a:rPr lang="es-ES" sz="1200" dirty="0">
                <a:latin typeface="+mn-lt"/>
                <a:cs typeface="Arial"/>
              </a:rPr>
              <a:t>país</a:t>
            </a:r>
            <a:r>
              <a:rPr lang="es-ES" sz="1200" spc="-5" dirty="0">
                <a:latin typeface="+mn-lt"/>
                <a:cs typeface="Arial"/>
              </a:rPr>
              <a:t> </a:t>
            </a:r>
            <a:r>
              <a:rPr lang="es-ES" sz="1200" spc="-10" dirty="0">
                <a:latin typeface="+mn-lt"/>
                <a:cs typeface="Arial"/>
              </a:rPr>
              <a:t>(</a:t>
            </a:r>
            <a:r>
              <a:rPr lang="es-ES" sz="1200" spc="-10" dirty="0" err="1">
                <a:latin typeface="+mn-lt"/>
                <a:cs typeface="Calibri"/>
              </a:rPr>
              <a:t>rove.me</a:t>
            </a:r>
            <a:r>
              <a:rPr lang="es-ES" sz="1200" spc="-10" dirty="0">
                <a:latin typeface="+mn-lt"/>
                <a:cs typeface="Arial"/>
              </a:rPr>
              <a:t>).</a:t>
            </a:r>
            <a:endParaRPr lang="es-ES" sz="1200" dirty="0">
              <a:latin typeface="+mn-lt"/>
              <a:cs typeface="Arial"/>
            </a:endParaRPr>
          </a:p>
          <a:p>
            <a:pPr marL="12700" marR="6985" algn="just">
              <a:lnSpc>
                <a:spcPct val="150000"/>
              </a:lnSpc>
              <a:spcBef>
                <a:spcPts val="100"/>
              </a:spcBef>
            </a:pPr>
            <a:endParaRPr lang="es-ES" sz="1200" dirty="0">
              <a:latin typeface="+mn-lt"/>
              <a:cs typeface="Arial"/>
            </a:endParaRPr>
          </a:p>
          <a:p>
            <a:pPr marL="12700" marR="6985" algn="just">
              <a:lnSpc>
                <a:spcPct val="150000"/>
              </a:lnSpc>
              <a:spcBef>
                <a:spcPts val="100"/>
              </a:spcBef>
            </a:pPr>
            <a:r>
              <a:rPr sz="1200" dirty="0">
                <a:latin typeface="+mn-lt"/>
                <a:cs typeface="Arial"/>
              </a:rPr>
              <a:t>En</a:t>
            </a:r>
            <a:r>
              <a:rPr sz="1200" spc="20" dirty="0">
                <a:latin typeface="+mn-lt"/>
                <a:cs typeface="Arial"/>
              </a:rPr>
              <a:t> </a:t>
            </a:r>
            <a:r>
              <a:rPr sz="1200" dirty="0">
                <a:latin typeface="+mn-lt"/>
                <a:cs typeface="Arial"/>
              </a:rPr>
              <a:t>cuanto</a:t>
            </a:r>
            <a:r>
              <a:rPr sz="1200" spc="25" dirty="0">
                <a:latin typeface="+mn-lt"/>
                <a:cs typeface="Arial"/>
              </a:rPr>
              <a:t> </a:t>
            </a:r>
            <a:r>
              <a:rPr sz="1200" dirty="0">
                <a:latin typeface="+mn-lt"/>
                <a:cs typeface="Arial"/>
              </a:rPr>
              <a:t>a</a:t>
            </a:r>
            <a:r>
              <a:rPr sz="1200" spc="20" dirty="0">
                <a:latin typeface="+mn-lt"/>
                <a:cs typeface="Arial"/>
              </a:rPr>
              <a:t> </a:t>
            </a:r>
            <a:r>
              <a:rPr sz="1200" dirty="0">
                <a:latin typeface="+mn-lt"/>
                <a:cs typeface="Arial"/>
              </a:rPr>
              <a:t>las</a:t>
            </a:r>
            <a:r>
              <a:rPr sz="1200" spc="15" dirty="0">
                <a:latin typeface="+mn-lt"/>
                <a:cs typeface="Arial"/>
              </a:rPr>
              <a:t> </a:t>
            </a:r>
            <a:r>
              <a:rPr sz="1200" dirty="0">
                <a:latin typeface="+mn-lt"/>
                <a:cs typeface="Arial"/>
              </a:rPr>
              <a:t>relaciones</a:t>
            </a:r>
            <a:r>
              <a:rPr sz="1200" spc="20" dirty="0">
                <a:latin typeface="+mn-lt"/>
                <a:cs typeface="Arial"/>
              </a:rPr>
              <a:t> </a:t>
            </a:r>
            <a:r>
              <a:rPr sz="1200" dirty="0">
                <a:latin typeface="+mn-lt"/>
                <a:cs typeface="Arial"/>
              </a:rPr>
              <a:t>de</a:t>
            </a:r>
            <a:r>
              <a:rPr sz="1200" spc="20" dirty="0">
                <a:latin typeface="+mn-lt"/>
                <a:cs typeface="Arial"/>
              </a:rPr>
              <a:t> </a:t>
            </a:r>
            <a:r>
              <a:rPr sz="1200" dirty="0">
                <a:latin typeface="+mn-lt"/>
                <a:cs typeface="Arial"/>
              </a:rPr>
              <a:t>exportaciones</a:t>
            </a:r>
            <a:r>
              <a:rPr sz="1200" spc="25" dirty="0">
                <a:latin typeface="+mn-lt"/>
                <a:cs typeface="Arial"/>
              </a:rPr>
              <a:t> </a:t>
            </a:r>
            <a:r>
              <a:rPr sz="1200" dirty="0">
                <a:latin typeface="+mn-lt"/>
                <a:cs typeface="Arial"/>
              </a:rPr>
              <a:t>entre</a:t>
            </a:r>
            <a:r>
              <a:rPr sz="1200" spc="20" dirty="0">
                <a:latin typeface="+mn-lt"/>
                <a:cs typeface="Arial"/>
              </a:rPr>
              <a:t> </a:t>
            </a:r>
            <a:r>
              <a:rPr sz="1200" dirty="0">
                <a:latin typeface="+mn-lt"/>
                <a:cs typeface="Arial"/>
              </a:rPr>
              <a:t>España</a:t>
            </a:r>
            <a:r>
              <a:rPr sz="1200" spc="25" dirty="0">
                <a:latin typeface="+mn-lt"/>
                <a:cs typeface="Arial"/>
              </a:rPr>
              <a:t> </a:t>
            </a:r>
            <a:r>
              <a:rPr sz="1200" dirty="0">
                <a:latin typeface="+mn-lt"/>
                <a:cs typeface="Arial"/>
              </a:rPr>
              <a:t>y</a:t>
            </a:r>
            <a:r>
              <a:rPr sz="1200" spc="5" dirty="0">
                <a:latin typeface="+mn-lt"/>
                <a:cs typeface="Arial"/>
              </a:rPr>
              <a:t> </a:t>
            </a:r>
            <a:r>
              <a:rPr sz="1200" dirty="0">
                <a:latin typeface="+mn-lt"/>
                <a:cs typeface="Arial"/>
              </a:rPr>
              <a:t>Reino</a:t>
            </a:r>
            <a:r>
              <a:rPr sz="1200" spc="10" dirty="0">
                <a:latin typeface="+mn-lt"/>
                <a:cs typeface="Arial"/>
              </a:rPr>
              <a:t> </a:t>
            </a:r>
            <a:r>
              <a:rPr sz="1200" dirty="0">
                <a:latin typeface="+mn-lt"/>
                <a:cs typeface="Arial"/>
              </a:rPr>
              <a:t>Unido,</a:t>
            </a:r>
            <a:r>
              <a:rPr sz="1200" spc="15" dirty="0">
                <a:latin typeface="+mn-lt"/>
                <a:cs typeface="Arial"/>
              </a:rPr>
              <a:t> </a:t>
            </a:r>
            <a:r>
              <a:rPr sz="1200" dirty="0">
                <a:latin typeface="+mn-lt"/>
                <a:cs typeface="Arial"/>
              </a:rPr>
              <a:t>tras</a:t>
            </a:r>
            <a:r>
              <a:rPr sz="1200" spc="15" dirty="0">
                <a:latin typeface="+mn-lt"/>
                <a:cs typeface="Arial"/>
              </a:rPr>
              <a:t> </a:t>
            </a:r>
            <a:r>
              <a:rPr sz="1200" dirty="0">
                <a:latin typeface="+mn-lt"/>
                <a:cs typeface="Arial"/>
              </a:rPr>
              <a:t>el</a:t>
            </a:r>
            <a:r>
              <a:rPr sz="1200" spc="15" dirty="0">
                <a:latin typeface="+mn-lt"/>
                <a:cs typeface="Arial"/>
              </a:rPr>
              <a:t> </a:t>
            </a:r>
            <a:r>
              <a:rPr sz="1200" dirty="0">
                <a:latin typeface="+mn-lt"/>
                <a:cs typeface="Arial"/>
              </a:rPr>
              <a:t>BREXIT</a:t>
            </a:r>
            <a:r>
              <a:rPr sz="1200" spc="5" dirty="0">
                <a:latin typeface="+mn-lt"/>
                <a:cs typeface="Arial"/>
              </a:rPr>
              <a:t> </a:t>
            </a:r>
            <a:r>
              <a:rPr sz="1200" dirty="0">
                <a:latin typeface="+mn-lt"/>
                <a:cs typeface="Arial"/>
              </a:rPr>
              <a:t>y</a:t>
            </a:r>
            <a:r>
              <a:rPr sz="1200" spc="5" dirty="0">
                <a:latin typeface="+mn-lt"/>
                <a:cs typeface="Arial"/>
              </a:rPr>
              <a:t> </a:t>
            </a:r>
            <a:r>
              <a:rPr sz="1200" dirty="0">
                <a:latin typeface="+mn-lt"/>
                <a:cs typeface="Arial"/>
              </a:rPr>
              <a:t>por</a:t>
            </a:r>
            <a:r>
              <a:rPr sz="1200" spc="15" dirty="0">
                <a:latin typeface="+mn-lt"/>
                <a:cs typeface="Arial"/>
              </a:rPr>
              <a:t> </a:t>
            </a:r>
            <a:r>
              <a:rPr sz="1200" dirty="0">
                <a:latin typeface="+mn-lt"/>
                <a:cs typeface="Arial"/>
              </a:rPr>
              <a:t>consiguiente</a:t>
            </a:r>
            <a:r>
              <a:rPr sz="1200" spc="30" dirty="0">
                <a:latin typeface="+mn-lt"/>
                <a:cs typeface="Arial"/>
              </a:rPr>
              <a:t> </a:t>
            </a:r>
            <a:r>
              <a:rPr sz="1200" dirty="0">
                <a:latin typeface="+mn-lt"/>
                <a:cs typeface="Arial"/>
              </a:rPr>
              <a:t>salida</a:t>
            </a:r>
            <a:r>
              <a:rPr sz="1200" spc="20" dirty="0">
                <a:latin typeface="+mn-lt"/>
                <a:cs typeface="Arial"/>
              </a:rPr>
              <a:t> </a:t>
            </a:r>
            <a:r>
              <a:rPr sz="1200" dirty="0">
                <a:latin typeface="+mn-lt"/>
                <a:cs typeface="Arial"/>
              </a:rPr>
              <a:t>de</a:t>
            </a:r>
            <a:r>
              <a:rPr sz="1200" spc="20" dirty="0">
                <a:latin typeface="+mn-lt"/>
                <a:cs typeface="Arial"/>
              </a:rPr>
              <a:t> </a:t>
            </a:r>
            <a:r>
              <a:rPr sz="1200" dirty="0">
                <a:latin typeface="+mn-lt"/>
                <a:cs typeface="Arial"/>
              </a:rPr>
              <a:t>la</a:t>
            </a:r>
            <a:r>
              <a:rPr sz="1200" spc="20" dirty="0">
                <a:latin typeface="+mn-lt"/>
                <a:cs typeface="Arial"/>
              </a:rPr>
              <a:t> </a:t>
            </a:r>
            <a:r>
              <a:rPr sz="1200" dirty="0">
                <a:latin typeface="+mn-lt"/>
                <a:cs typeface="Arial"/>
              </a:rPr>
              <a:t>Unión</a:t>
            </a:r>
            <a:r>
              <a:rPr sz="1200" spc="25" dirty="0">
                <a:latin typeface="+mn-lt"/>
                <a:cs typeface="Arial"/>
              </a:rPr>
              <a:t> </a:t>
            </a:r>
            <a:r>
              <a:rPr sz="1200" dirty="0">
                <a:latin typeface="+mn-lt"/>
                <a:cs typeface="Arial"/>
              </a:rPr>
              <a:t>Europea,</a:t>
            </a:r>
            <a:r>
              <a:rPr sz="1200" spc="25" dirty="0">
                <a:latin typeface="+mn-lt"/>
                <a:cs typeface="Arial"/>
              </a:rPr>
              <a:t> </a:t>
            </a:r>
            <a:r>
              <a:rPr sz="1200" dirty="0">
                <a:latin typeface="+mn-lt"/>
                <a:cs typeface="Arial"/>
              </a:rPr>
              <a:t>hemos</a:t>
            </a:r>
            <a:r>
              <a:rPr sz="1200" spc="5" dirty="0">
                <a:latin typeface="+mn-lt"/>
                <a:cs typeface="Arial"/>
              </a:rPr>
              <a:t> </a:t>
            </a:r>
            <a:r>
              <a:rPr sz="1200" dirty="0">
                <a:latin typeface="+mn-lt"/>
                <a:cs typeface="Arial"/>
              </a:rPr>
              <a:t>de</a:t>
            </a:r>
            <a:r>
              <a:rPr sz="1200" spc="10" dirty="0">
                <a:latin typeface="+mn-lt"/>
                <a:cs typeface="Arial"/>
              </a:rPr>
              <a:t> </a:t>
            </a:r>
            <a:r>
              <a:rPr sz="1200" dirty="0">
                <a:latin typeface="+mn-lt"/>
                <a:cs typeface="Arial"/>
              </a:rPr>
              <a:t>mencionar</a:t>
            </a:r>
            <a:r>
              <a:rPr sz="1200" spc="15" dirty="0">
                <a:latin typeface="+mn-lt"/>
                <a:cs typeface="Arial"/>
              </a:rPr>
              <a:t> </a:t>
            </a:r>
            <a:r>
              <a:rPr sz="1200" spc="-20" dirty="0">
                <a:latin typeface="+mn-lt"/>
                <a:cs typeface="Arial"/>
              </a:rPr>
              <a:t>que, </a:t>
            </a:r>
            <a:r>
              <a:rPr sz="1200" dirty="0">
                <a:latin typeface="+mn-lt"/>
                <a:cs typeface="Arial"/>
              </a:rPr>
              <a:t>según</a:t>
            </a:r>
            <a:r>
              <a:rPr sz="1200" spc="210" dirty="0">
                <a:latin typeface="+mn-lt"/>
                <a:cs typeface="Arial"/>
              </a:rPr>
              <a:t> </a:t>
            </a:r>
            <a:r>
              <a:rPr sz="1200" dirty="0">
                <a:latin typeface="+mn-lt"/>
                <a:cs typeface="Arial"/>
              </a:rPr>
              <a:t>el</a:t>
            </a:r>
            <a:r>
              <a:rPr sz="1200" spc="210" dirty="0">
                <a:latin typeface="+mn-lt"/>
                <a:cs typeface="Arial"/>
              </a:rPr>
              <a:t> </a:t>
            </a:r>
            <a:r>
              <a:rPr sz="1200" dirty="0">
                <a:latin typeface="+mn-lt"/>
                <a:cs typeface="Arial"/>
              </a:rPr>
              <a:t>ICEX,</a:t>
            </a:r>
            <a:r>
              <a:rPr sz="1200" spc="215" dirty="0">
                <a:latin typeface="+mn-lt"/>
                <a:cs typeface="Arial"/>
              </a:rPr>
              <a:t> </a:t>
            </a:r>
            <a:r>
              <a:rPr sz="1200" dirty="0">
                <a:latin typeface="+mn-lt"/>
                <a:cs typeface="Arial"/>
              </a:rPr>
              <a:t>las</a:t>
            </a:r>
            <a:r>
              <a:rPr sz="1200" spc="215" dirty="0">
                <a:latin typeface="+mn-lt"/>
                <a:cs typeface="Arial"/>
              </a:rPr>
              <a:t> </a:t>
            </a:r>
            <a:r>
              <a:rPr sz="1200" dirty="0">
                <a:latin typeface="+mn-lt"/>
                <a:cs typeface="Arial"/>
              </a:rPr>
              <a:t>relaciones</a:t>
            </a:r>
            <a:r>
              <a:rPr sz="1200" spc="200" dirty="0">
                <a:latin typeface="+mn-lt"/>
                <a:cs typeface="Arial"/>
              </a:rPr>
              <a:t> </a:t>
            </a:r>
            <a:r>
              <a:rPr sz="1200" dirty="0">
                <a:latin typeface="+mn-lt"/>
                <a:cs typeface="Arial"/>
              </a:rPr>
              <a:t>económicas</a:t>
            </a:r>
            <a:r>
              <a:rPr sz="1200" spc="210" dirty="0">
                <a:latin typeface="+mn-lt"/>
                <a:cs typeface="Arial"/>
              </a:rPr>
              <a:t> </a:t>
            </a:r>
            <a:r>
              <a:rPr sz="1200" dirty="0">
                <a:latin typeface="+mn-lt"/>
                <a:cs typeface="Arial"/>
              </a:rPr>
              <a:t>entre</a:t>
            </a:r>
            <a:r>
              <a:rPr sz="1200" spc="215" dirty="0">
                <a:latin typeface="+mn-lt"/>
                <a:cs typeface="Arial"/>
              </a:rPr>
              <a:t> </a:t>
            </a:r>
            <a:r>
              <a:rPr sz="1200" dirty="0">
                <a:latin typeface="+mn-lt"/>
                <a:cs typeface="Arial"/>
              </a:rPr>
              <a:t>España</a:t>
            </a:r>
            <a:r>
              <a:rPr sz="1200" spc="220" dirty="0">
                <a:latin typeface="+mn-lt"/>
                <a:cs typeface="Arial"/>
              </a:rPr>
              <a:t> </a:t>
            </a:r>
            <a:r>
              <a:rPr sz="1200" dirty="0">
                <a:latin typeface="+mn-lt"/>
                <a:cs typeface="Arial"/>
              </a:rPr>
              <a:t>y</a:t>
            </a:r>
            <a:r>
              <a:rPr sz="1200" spc="200" dirty="0">
                <a:latin typeface="+mn-lt"/>
                <a:cs typeface="Arial"/>
              </a:rPr>
              <a:t> </a:t>
            </a:r>
            <a:r>
              <a:rPr sz="1200" dirty="0">
                <a:latin typeface="+mn-lt"/>
                <a:cs typeface="Arial"/>
              </a:rPr>
              <a:t>Reino</a:t>
            </a:r>
            <a:r>
              <a:rPr sz="1200" spc="210" dirty="0">
                <a:latin typeface="+mn-lt"/>
                <a:cs typeface="Arial"/>
              </a:rPr>
              <a:t> </a:t>
            </a:r>
            <a:r>
              <a:rPr sz="1200" dirty="0">
                <a:latin typeface="+mn-lt"/>
                <a:cs typeface="Arial"/>
              </a:rPr>
              <a:t>Unido</a:t>
            </a:r>
            <a:r>
              <a:rPr sz="1200" spc="215" dirty="0">
                <a:latin typeface="+mn-lt"/>
                <a:cs typeface="Arial"/>
              </a:rPr>
              <a:t> </a:t>
            </a:r>
            <a:r>
              <a:rPr sz="1200" dirty="0">
                <a:latin typeface="+mn-lt"/>
                <a:cs typeface="Arial"/>
              </a:rPr>
              <a:t>son</a:t>
            </a:r>
            <a:r>
              <a:rPr sz="1200" spc="204" dirty="0">
                <a:latin typeface="+mn-lt"/>
                <a:cs typeface="Arial"/>
              </a:rPr>
              <a:t> </a:t>
            </a:r>
            <a:r>
              <a:rPr sz="1200" dirty="0">
                <a:latin typeface="+mn-lt"/>
                <a:cs typeface="Arial"/>
              </a:rPr>
              <a:t>fluidas,</a:t>
            </a:r>
            <a:r>
              <a:rPr sz="1200" spc="220" dirty="0">
                <a:latin typeface="+mn-lt"/>
                <a:cs typeface="Arial"/>
              </a:rPr>
              <a:t> </a:t>
            </a:r>
            <a:r>
              <a:rPr sz="1200" dirty="0">
                <a:latin typeface="+mn-lt"/>
                <a:cs typeface="Arial"/>
              </a:rPr>
              <a:t>intensas</a:t>
            </a:r>
            <a:r>
              <a:rPr sz="1200" spc="215" dirty="0">
                <a:latin typeface="+mn-lt"/>
                <a:cs typeface="Arial"/>
              </a:rPr>
              <a:t> </a:t>
            </a:r>
            <a:r>
              <a:rPr sz="1200" dirty="0">
                <a:latin typeface="+mn-lt"/>
                <a:cs typeface="Arial"/>
              </a:rPr>
              <a:t>y</a:t>
            </a:r>
            <a:r>
              <a:rPr sz="1200" spc="200" dirty="0">
                <a:latin typeface="+mn-lt"/>
                <a:cs typeface="Arial"/>
              </a:rPr>
              <a:t> </a:t>
            </a:r>
            <a:r>
              <a:rPr sz="1200" dirty="0">
                <a:latin typeface="+mn-lt"/>
                <a:cs typeface="Arial"/>
              </a:rPr>
              <a:t>positivas</a:t>
            </a:r>
            <a:r>
              <a:rPr sz="1200" spc="190" dirty="0">
                <a:latin typeface="+mn-lt"/>
                <a:cs typeface="Arial"/>
              </a:rPr>
              <a:t> </a:t>
            </a:r>
            <a:r>
              <a:rPr sz="1200" dirty="0">
                <a:latin typeface="+mn-lt"/>
                <a:cs typeface="Arial"/>
              </a:rPr>
              <a:t>para</a:t>
            </a:r>
            <a:r>
              <a:rPr sz="1200" spc="200" dirty="0">
                <a:latin typeface="+mn-lt"/>
                <a:cs typeface="Arial"/>
              </a:rPr>
              <a:t> </a:t>
            </a:r>
            <a:r>
              <a:rPr sz="1200" dirty="0">
                <a:latin typeface="+mn-lt"/>
                <a:cs typeface="Arial"/>
              </a:rPr>
              <a:t>nuestro</a:t>
            </a:r>
            <a:r>
              <a:rPr sz="1200" spc="210" dirty="0">
                <a:latin typeface="+mn-lt"/>
                <a:cs typeface="Arial"/>
              </a:rPr>
              <a:t> </a:t>
            </a:r>
            <a:r>
              <a:rPr sz="1200" dirty="0">
                <a:latin typeface="+mn-lt"/>
                <a:cs typeface="Arial"/>
              </a:rPr>
              <a:t>país.</a:t>
            </a:r>
            <a:r>
              <a:rPr sz="1200" spc="215" dirty="0">
                <a:latin typeface="+mn-lt"/>
                <a:cs typeface="Arial"/>
              </a:rPr>
              <a:t> </a:t>
            </a:r>
            <a:r>
              <a:rPr sz="1200" dirty="0">
                <a:latin typeface="+mn-lt"/>
                <a:cs typeface="Arial"/>
              </a:rPr>
              <a:t>Destacando</a:t>
            </a:r>
            <a:r>
              <a:rPr sz="1200" spc="220" dirty="0">
                <a:latin typeface="+mn-lt"/>
                <a:cs typeface="Arial"/>
              </a:rPr>
              <a:t> </a:t>
            </a:r>
            <a:r>
              <a:rPr sz="1200" dirty="0">
                <a:latin typeface="+mn-lt"/>
                <a:cs typeface="Arial"/>
              </a:rPr>
              <a:t>la</a:t>
            </a:r>
            <a:r>
              <a:rPr sz="1200" spc="215" dirty="0">
                <a:latin typeface="+mn-lt"/>
                <a:cs typeface="Arial"/>
              </a:rPr>
              <a:t> </a:t>
            </a:r>
            <a:r>
              <a:rPr sz="1200" dirty="0">
                <a:latin typeface="+mn-lt"/>
                <a:cs typeface="Arial"/>
              </a:rPr>
              <a:t>importancia</a:t>
            </a:r>
            <a:r>
              <a:rPr sz="1200" spc="204" dirty="0">
                <a:latin typeface="+mn-lt"/>
                <a:cs typeface="Arial"/>
              </a:rPr>
              <a:t> </a:t>
            </a:r>
            <a:r>
              <a:rPr sz="1200" dirty="0">
                <a:latin typeface="+mn-lt"/>
                <a:cs typeface="Arial"/>
              </a:rPr>
              <a:t>de</a:t>
            </a:r>
            <a:r>
              <a:rPr sz="1200" spc="215" dirty="0">
                <a:latin typeface="+mn-lt"/>
                <a:cs typeface="Arial"/>
              </a:rPr>
              <a:t> </a:t>
            </a:r>
            <a:r>
              <a:rPr sz="1200" spc="-25" dirty="0">
                <a:latin typeface="+mn-lt"/>
                <a:cs typeface="Arial"/>
              </a:rPr>
              <a:t>la </a:t>
            </a:r>
            <a:r>
              <a:rPr sz="1200" dirty="0">
                <a:latin typeface="+mn-lt"/>
                <a:cs typeface="Arial"/>
              </a:rPr>
              <a:t>exportación</a:t>
            </a:r>
            <a:r>
              <a:rPr sz="1200" spc="-25" dirty="0">
                <a:latin typeface="+mn-lt"/>
                <a:cs typeface="Arial"/>
              </a:rPr>
              <a:t> </a:t>
            </a:r>
            <a:r>
              <a:rPr sz="1200" dirty="0">
                <a:latin typeface="+mn-lt"/>
                <a:cs typeface="Arial"/>
              </a:rPr>
              <a:t>de</a:t>
            </a:r>
            <a:r>
              <a:rPr sz="1200" spc="-20" dirty="0">
                <a:latin typeface="+mn-lt"/>
                <a:cs typeface="Arial"/>
              </a:rPr>
              <a:t> </a:t>
            </a:r>
            <a:r>
              <a:rPr sz="1200" dirty="0">
                <a:latin typeface="+mn-lt"/>
                <a:cs typeface="Arial"/>
              </a:rPr>
              <a:t>frutas</a:t>
            </a:r>
            <a:r>
              <a:rPr sz="1200" spc="-20" dirty="0">
                <a:latin typeface="+mn-lt"/>
                <a:cs typeface="Arial"/>
              </a:rPr>
              <a:t> </a:t>
            </a:r>
            <a:r>
              <a:rPr sz="1200" dirty="0">
                <a:latin typeface="+mn-lt"/>
                <a:cs typeface="Arial"/>
              </a:rPr>
              <a:t>y</a:t>
            </a:r>
            <a:r>
              <a:rPr sz="1200" spc="5" dirty="0">
                <a:latin typeface="+mn-lt"/>
                <a:cs typeface="Arial"/>
              </a:rPr>
              <a:t> </a:t>
            </a:r>
            <a:r>
              <a:rPr sz="1200" dirty="0">
                <a:latin typeface="+mn-lt"/>
                <a:cs typeface="Arial"/>
              </a:rPr>
              <a:t>hortalizas</a:t>
            </a:r>
            <a:r>
              <a:rPr sz="1200" spc="-20" dirty="0">
                <a:latin typeface="+mn-lt"/>
                <a:cs typeface="Arial"/>
              </a:rPr>
              <a:t> </a:t>
            </a:r>
            <a:r>
              <a:rPr sz="1200" dirty="0">
                <a:latin typeface="+mn-lt"/>
                <a:cs typeface="Arial"/>
              </a:rPr>
              <a:t>frescas</a:t>
            </a:r>
            <a:r>
              <a:rPr sz="1200" spc="-30" dirty="0">
                <a:latin typeface="+mn-lt"/>
                <a:cs typeface="Arial"/>
              </a:rPr>
              <a:t> </a:t>
            </a:r>
            <a:r>
              <a:rPr sz="1200" dirty="0">
                <a:latin typeface="+mn-lt"/>
                <a:cs typeface="Arial"/>
              </a:rPr>
              <a:t>desde</a:t>
            </a:r>
            <a:r>
              <a:rPr sz="1200" spc="-30" dirty="0">
                <a:latin typeface="+mn-lt"/>
                <a:cs typeface="Arial"/>
              </a:rPr>
              <a:t> </a:t>
            </a:r>
            <a:r>
              <a:rPr sz="1200" spc="-10" dirty="0">
                <a:latin typeface="+mn-lt"/>
                <a:cs typeface="Arial"/>
              </a:rPr>
              <a:t>España.</a:t>
            </a:r>
            <a:endParaRPr sz="1200" dirty="0">
              <a:latin typeface="+mn-lt"/>
              <a:cs typeface="Arial"/>
            </a:endParaRPr>
          </a:p>
          <a:p>
            <a:pPr>
              <a:lnSpc>
                <a:spcPct val="100000"/>
              </a:lnSpc>
              <a:spcBef>
                <a:spcPts val="35"/>
              </a:spcBef>
            </a:pPr>
            <a:endParaRPr sz="1850" dirty="0">
              <a:latin typeface="+mn-lt"/>
              <a:cs typeface="Arial"/>
            </a:endParaRPr>
          </a:p>
          <a:p>
            <a:pPr marL="12700" marR="5080" algn="just">
              <a:lnSpc>
                <a:spcPct val="150000"/>
              </a:lnSpc>
            </a:pPr>
            <a:r>
              <a:rPr sz="1200" dirty="0">
                <a:latin typeface="+mn-lt"/>
                <a:cs typeface="Arial"/>
              </a:rPr>
              <a:t>Siendo</a:t>
            </a:r>
            <a:r>
              <a:rPr sz="1200" spc="135" dirty="0">
                <a:latin typeface="+mn-lt"/>
                <a:cs typeface="Arial"/>
              </a:rPr>
              <a:t> </a:t>
            </a:r>
            <a:r>
              <a:rPr sz="1200" dirty="0">
                <a:latin typeface="+mn-lt"/>
                <a:cs typeface="Arial"/>
              </a:rPr>
              <a:t>RU,</a:t>
            </a:r>
            <a:r>
              <a:rPr sz="1200" spc="120" dirty="0">
                <a:latin typeface="+mn-lt"/>
                <a:cs typeface="Arial"/>
              </a:rPr>
              <a:t> </a:t>
            </a:r>
            <a:r>
              <a:rPr sz="1200" dirty="0">
                <a:latin typeface="+mn-lt"/>
                <a:cs typeface="Arial"/>
              </a:rPr>
              <a:t>el</a:t>
            </a:r>
            <a:r>
              <a:rPr sz="1200" spc="135" dirty="0">
                <a:latin typeface="+mn-lt"/>
                <a:cs typeface="Arial"/>
              </a:rPr>
              <a:t> </a:t>
            </a:r>
            <a:r>
              <a:rPr sz="1200" dirty="0">
                <a:latin typeface="+mn-lt"/>
                <a:cs typeface="Arial"/>
              </a:rPr>
              <a:t>quinto</a:t>
            </a:r>
            <a:r>
              <a:rPr sz="1200" spc="125" dirty="0">
                <a:latin typeface="+mn-lt"/>
                <a:cs typeface="Arial"/>
              </a:rPr>
              <a:t> </a:t>
            </a:r>
            <a:r>
              <a:rPr sz="1200" dirty="0">
                <a:latin typeface="+mn-lt"/>
                <a:cs typeface="Arial"/>
              </a:rPr>
              <a:t>país</a:t>
            </a:r>
            <a:r>
              <a:rPr sz="1200" spc="135" dirty="0">
                <a:latin typeface="+mn-lt"/>
                <a:cs typeface="Arial"/>
              </a:rPr>
              <a:t> </a:t>
            </a:r>
            <a:r>
              <a:rPr sz="1200" dirty="0">
                <a:latin typeface="+mn-lt"/>
                <a:cs typeface="Arial"/>
              </a:rPr>
              <a:t>de</a:t>
            </a:r>
            <a:r>
              <a:rPr sz="1200" spc="125" dirty="0">
                <a:latin typeface="+mn-lt"/>
                <a:cs typeface="Arial"/>
              </a:rPr>
              <a:t> </a:t>
            </a:r>
            <a:r>
              <a:rPr sz="1200" dirty="0">
                <a:latin typeface="+mn-lt"/>
                <a:cs typeface="Arial"/>
              </a:rPr>
              <a:t>exportaciones</a:t>
            </a:r>
            <a:r>
              <a:rPr sz="1200" spc="130" dirty="0">
                <a:latin typeface="+mn-lt"/>
                <a:cs typeface="Arial"/>
              </a:rPr>
              <a:t> </a:t>
            </a:r>
            <a:r>
              <a:rPr sz="1200" dirty="0">
                <a:latin typeface="+mn-lt"/>
                <a:cs typeface="Arial"/>
              </a:rPr>
              <a:t>en</a:t>
            </a:r>
            <a:r>
              <a:rPr sz="1200" spc="135" dirty="0">
                <a:latin typeface="+mn-lt"/>
                <a:cs typeface="Arial"/>
              </a:rPr>
              <a:t> </a:t>
            </a:r>
            <a:r>
              <a:rPr sz="1200" dirty="0">
                <a:latin typeface="+mn-lt"/>
                <a:cs typeface="Arial"/>
              </a:rPr>
              <a:t>Agosto</a:t>
            </a:r>
            <a:r>
              <a:rPr sz="1200" spc="125" dirty="0">
                <a:latin typeface="+mn-lt"/>
                <a:cs typeface="Arial"/>
              </a:rPr>
              <a:t> </a:t>
            </a:r>
            <a:r>
              <a:rPr sz="1200" dirty="0">
                <a:latin typeface="+mn-lt"/>
                <a:cs typeface="Arial"/>
              </a:rPr>
              <a:t>del</a:t>
            </a:r>
            <a:r>
              <a:rPr sz="1200" spc="125" dirty="0">
                <a:latin typeface="+mn-lt"/>
                <a:cs typeface="Arial"/>
              </a:rPr>
              <a:t> </a:t>
            </a:r>
            <a:r>
              <a:rPr sz="1200" dirty="0">
                <a:latin typeface="+mn-lt"/>
                <a:cs typeface="Arial"/>
              </a:rPr>
              <a:t>2021,</a:t>
            </a:r>
            <a:r>
              <a:rPr sz="1200" spc="120" dirty="0">
                <a:latin typeface="+mn-lt"/>
                <a:cs typeface="Arial"/>
              </a:rPr>
              <a:t> </a:t>
            </a:r>
            <a:r>
              <a:rPr sz="1200" dirty="0">
                <a:latin typeface="+mn-lt"/>
                <a:cs typeface="Arial"/>
              </a:rPr>
              <a:t>aportando</a:t>
            </a:r>
            <a:r>
              <a:rPr sz="1200" spc="120" dirty="0">
                <a:latin typeface="+mn-lt"/>
                <a:cs typeface="Arial"/>
              </a:rPr>
              <a:t> </a:t>
            </a:r>
            <a:r>
              <a:rPr sz="1200" dirty="0">
                <a:latin typeface="+mn-lt"/>
                <a:cs typeface="Arial"/>
              </a:rPr>
              <a:t>al</a:t>
            </a:r>
            <a:r>
              <a:rPr sz="1200" spc="120" dirty="0">
                <a:latin typeface="+mn-lt"/>
                <a:cs typeface="Arial"/>
              </a:rPr>
              <a:t> </a:t>
            </a:r>
            <a:r>
              <a:rPr sz="1200" dirty="0">
                <a:latin typeface="+mn-lt"/>
                <a:cs typeface="Arial"/>
              </a:rPr>
              <a:t>país</a:t>
            </a:r>
            <a:r>
              <a:rPr sz="1200" spc="130" dirty="0">
                <a:latin typeface="+mn-lt"/>
                <a:cs typeface="Arial"/>
              </a:rPr>
              <a:t> </a:t>
            </a:r>
            <a:r>
              <a:rPr sz="1200" dirty="0">
                <a:latin typeface="+mn-lt"/>
                <a:cs typeface="Arial"/>
              </a:rPr>
              <a:t>un</a:t>
            </a:r>
            <a:r>
              <a:rPr sz="1200" spc="135" dirty="0">
                <a:latin typeface="+mn-lt"/>
                <a:cs typeface="Arial"/>
              </a:rPr>
              <a:t> </a:t>
            </a:r>
            <a:r>
              <a:rPr sz="1200" dirty="0">
                <a:latin typeface="+mn-lt"/>
                <a:cs typeface="Arial"/>
              </a:rPr>
              <a:t>total</a:t>
            </a:r>
            <a:r>
              <a:rPr sz="1200" spc="120" dirty="0">
                <a:latin typeface="+mn-lt"/>
                <a:cs typeface="Arial"/>
              </a:rPr>
              <a:t> </a:t>
            </a:r>
            <a:r>
              <a:rPr sz="1200" dirty="0">
                <a:latin typeface="+mn-lt"/>
                <a:cs typeface="Arial"/>
              </a:rPr>
              <a:t>de</a:t>
            </a:r>
            <a:r>
              <a:rPr sz="1200" spc="125" dirty="0">
                <a:latin typeface="+mn-lt"/>
                <a:cs typeface="Arial"/>
              </a:rPr>
              <a:t> </a:t>
            </a:r>
            <a:r>
              <a:rPr sz="1200" dirty="0">
                <a:latin typeface="+mn-lt"/>
                <a:cs typeface="Arial"/>
              </a:rPr>
              <a:t>12.188,41</a:t>
            </a:r>
            <a:r>
              <a:rPr sz="1200" spc="130" dirty="0">
                <a:latin typeface="+mn-lt"/>
                <a:cs typeface="Arial"/>
              </a:rPr>
              <a:t> </a:t>
            </a:r>
            <a:r>
              <a:rPr sz="1200" dirty="0">
                <a:latin typeface="+mn-lt"/>
                <a:cs typeface="Arial"/>
              </a:rPr>
              <a:t>millones</a:t>
            </a:r>
            <a:r>
              <a:rPr sz="1200" spc="125" dirty="0">
                <a:latin typeface="+mn-lt"/>
                <a:cs typeface="Arial"/>
              </a:rPr>
              <a:t> </a:t>
            </a:r>
            <a:r>
              <a:rPr sz="1200" dirty="0">
                <a:latin typeface="+mn-lt"/>
                <a:cs typeface="Arial"/>
              </a:rPr>
              <a:t>de</a:t>
            </a:r>
            <a:r>
              <a:rPr sz="1200" spc="130" dirty="0">
                <a:latin typeface="+mn-lt"/>
                <a:cs typeface="Arial"/>
              </a:rPr>
              <a:t> </a:t>
            </a:r>
            <a:r>
              <a:rPr sz="1200" dirty="0">
                <a:latin typeface="+mn-lt"/>
                <a:cs typeface="Arial"/>
              </a:rPr>
              <a:t>libras</a:t>
            </a:r>
            <a:r>
              <a:rPr sz="1200" spc="135" dirty="0">
                <a:latin typeface="+mn-lt"/>
                <a:cs typeface="Arial"/>
              </a:rPr>
              <a:t> </a:t>
            </a:r>
            <a:r>
              <a:rPr sz="1200" dirty="0">
                <a:latin typeface="+mn-lt"/>
                <a:cs typeface="Arial"/>
              </a:rPr>
              <a:t>(Secretaría</a:t>
            </a:r>
            <a:r>
              <a:rPr sz="1200" spc="140" dirty="0">
                <a:latin typeface="+mn-lt"/>
                <a:cs typeface="Arial"/>
              </a:rPr>
              <a:t> </a:t>
            </a:r>
            <a:r>
              <a:rPr sz="1200" dirty="0">
                <a:latin typeface="+mn-lt"/>
                <a:cs typeface="Arial"/>
              </a:rPr>
              <a:t>de</a:t>
            </a:r>
            <a:r>
              <a:rPr sz="1200" spc="130" dirty="0">
                <a:latin typeface="+mn-lt"/>
                <a:cs typeface="Arial"/>
              </a:rPr>
              <a:t> </a:t>
            </a:r>
            <a:r>
              <a:rPr sz="1200" dirty="0">
                <a:latin typeface="+mn-lt"/>
                <a:cs typeface="Arial"/>
              </a:rPr>
              <a:t>Estado</a:t>
            </a:r>
            <a:r>
              <a:rPr sz="1200" spc="125" dirty="0">
                <a:latin typeface="+mn-lt"/>
                <a:cs typeface="Arial"/>
              </a:rPr>
              <a:t> </a:t>
            </a:r>
            <a:r>
              <a:rPr sz="1200" dirty="0">
                <a:latin typeface="+mn-lt"/>
                <a:cs typeface="Arial"/>
              </a:rPr>
              <a:t>de</a:t>
            </a:r>
            <a:r>
              <a:rPr sz="1200" spc="140" dirty="0">
                <a:latin typeface="+mn-lt"/>
                <a:cs typeface="Arial"/>
              </a:rPr>
              <a:t> </a:t>
            </a:r>
            <a:r>
              <a:rPr sz="1200" spc="-10" dirty="0">
                <a:latin typeface="+mn-lt"/>
                <a:cs typeface="Arial"/>
              </a:rPr>
              <a:t>Comercio </a:t>
            </a:r>
            <a:r>
              <a:rPr sz="1200" dirty="0">
                <a:latin typeface="+mn-lt"/>
                <a:cs typeface="Arial"/>
              </a:rPr>
              <a:t>(octubre</a:t>
            </a:r>
            <a:r>
              <a:rPr sz="1200" spc="-25" dirty="0">
                <a:latin typeface="+mn-lt"/>
                <a:cs typeface="Arial"/>
              </a:rPr>
              <a:t> </a:t>
            </a:r>
            <a:r>
              <a:rPr sz="1200" dirty="0">
                <a:latin typeface="+mn-lt"/>
                <a:cs typeface="Arial"/>
              </a:rPr>
              <a:t>2021)),</a:t>
            </a:r>
            <a:r>
              <a:rPr sz="1200" spc="-40" dirty="0">
                <a:latin typeface="+mn-lt"/>
                <a:cs typeface="Arial"/>
              </a:rPr>
              <a:t> </a:t>
            </a:r>
            <a:r>
              <a:rPr sz="1200" dirty="0">
                <a:latin typeface="+mn-lt"/>
                <a:cs typeface="Arial"/>
              </a:rPr>
              <a:t>en</a:t>
            </a:r>
            <a:r>
              <a:rPr sz="1200" spc="-15" dirty="0">
                <a:latin typeface="+mn-lt"/>
                <a:cs typeface="Arial"/>
              </a:rPr>
              <a:t> </a:t>
            </a:r>
            <a:r>
              <a:rPr sz="1200" dirty="0">
                <a:latin typeface="+mn-lt"/>
                <a:cs typeface="Arial"/>
              </a:rPr>
              <a:t>el</a:t>
            </a:r>
            <a:r>
              <a:rPr sz="1200" spc="-25" dirty="0">
                <a:latin typeface="+mn-lt"/>
                <a:cs typeface="Arial"/>
              </a:rPr>
              <a:t> </a:t>
            </a:r>
            <a:r>
              <a:rPr sz="1200" dirty="0">
                <a:latin typeface="+mn-lt"/>
                <a:cs typeface="Arial"/>
              </a:rPr>
              <a:t>que</a:t>
            </a:r>
            <a:r>
              <a:rPr sz="1200" spc="-10" dirty="0">
                <a:latin typeface="+mn-lt"/>
                <a:cs typeface="Arial"/>
              </a:rPr>
              <a:t> </a:t>
            </a:r>
            <a:r>
              <a:rPr sz="1200" dirty="0">
                <a:latin typeface="+mn-lt"/>
                <a:cs typeface="Arial"/>
              </a:rPr>
              <a:t>un</a:t>
            </a:r>
            <a:r>
              <a:rPr sz="1200" spc="-15" dirty="0">
                <a:latin typeface="+mn-lt"/>
                <a:cs typeface="Arial"/>
              </a:rPr>
              <a:t> </a:t>
            </a:r>
            <a:r>
              <a:rPr sz="1200" dirty="0">
                <a:latin typeface="+mn-lt"/>
                <a:cs typeface="Arial"/>
              </a:rPr>
              <a:t>5,9%</a:t>
            </a:r>
            <a:r>
              <a:rPr sz="1200" spc="-30" dirty="0">
                <a:latin typeface="+mn-lt"/>
                <a:cs typeface="Arial"/>
              </a:rPr>
              <a:t> </a:t>
            </a:r>
            <a:r>
              <a:rPr sz="1200" dirty="0">
                <a:latin typeface="+mn-lt"/>
                <a:cs typeface="Arial"/>
              </a:rPr>
              <a:t>es</a:t>
            </a:r>
            <a:r>
              <a:rPr sz="1200" spc="-20" dirty="0">
                <a:latin typeface="+mn-lt"/>
                <a:cs typeface="Arial"/>
              </a:rPr>
              <a:t> </a:t>
            </a:r>
            <a:r>
              <a:rPr sz="1200" dirty="0">
                <a:latin typeface="+mn-lt"/>
                <a:cs typeface="Arial"/>
              </a:rPr>
              <a:t>de</a:t>
            </a:r>
            <a:r>
              <a:rPr sz="1200" spc="-10" dirty="0">
                <a:latin typeface="+mn-lt"/>
                <a:cs typeface="Arial"/>
              </a:rPr>
              <a:t> </a:t>
            </a:r>
            <a:r>
              <a:rPr sz="1200" dirty="0">
                <a:latin typeface="+mn-lt"/>
                <a:cs typeface="Arial"/>
              </a:rPr>
              <a:t>hortalizas</a:t>
            </a:r>
            <a:r>
              <a:rPr sz="1200" spc="-30" dirty="0">
                <a:latin typeface="+mn-lt"/>
                <a:cs typeface="Arial"/>
              </a:rPr>
              <a:t> </a:t>
            </a:r>
            <a:r>
              <a:rPr sz="1200" dirty="0">
                <a:latin typeface="+mn-lt"/>
                <a:cs typeface="Arial"/>
              </a:rPr>
              <a:t>y</a:t>
            </a:r>
            <a:r>
              <a:rPr sz="1200" spc="-10" dirty="0">
                <a:latin typeface="+mn-lt"/>
                <a:cs typeface="Arial"/>
              </a:rPr>
              <a:t> </a:t>
            </a:r>
            <a:r>
              <a:rPr sz="1200" dirty="0">
                <a:latin typeface="+mn-lt"/>
                <a:cs typeface="Arial"/>
              </a:rPr>
              <a:t>legumbres</a:t>
            </a:r>
            <a:r>
              <a:rPr sz="1200" spc="-35" dirty="0">
                <a:latin typeface="+mn-lt"/>
                <a:cs typeface="Arial"/>
              </a:rPr>
              <a:t> </a:t>
            </a:r>
            <a:r>
              <a:rPr sz="1200" dirty="0">
                <a:latin typeface="+mn-lt"/>
                <a:cs typeface="Arial"/>
              </a:rPr>
              <a:t>sin</a:t>
            </a:r>
            <a:r>
              <a:rPr sz="1200" spc="-20" dirty="0">
                <a:latin typeface="+mn-lt"/>
                <a:cs typeface="Arial"/>
              </a:rPr>
              <a:t> </a:t>
            </a:r>
            <a:r>
              <a:rPr sz="1200" spc="-10" dirty="0">
                <a:latin typeface="+mn-lt"/>
                <a:cs typeface="Arial"/>
              </a:rPr>
              <a:t>conserva.</a:t>
            </a:r>
            <a:endParaRPr sz="1200" dirty="0">
              <a:latin typeface="+mn-lt"/>
              <a:cs typeface="Arial"/>
            </a:endParaRPr>
          </a:p>
        </p:txBody>
      </p:sp>
    </p:spTree>
    <p:extLst>
      <p:ext uri="{BB962C8B-B14F-4D97-AF65-F5344CB8AC3E}">
        <p14:creationId xmlns:p14="http://schemas.microsoft.com/office/powerpoint/2010/main" val="1746383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2</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4175659" cy="1176604"/>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Países de destino</a:t>
            </a:r>
          </a:p>
          <a:p>
            <a:pPr marL="12700">
              <a:spcBef>
                <a:spcPts val="95"/>
              </a:spcBef>
            </a:pPr>
            <a:r>
              <a:rPr lang="es-ES" sz="1800" spc="-10" dirty="0">
                <a:solidFill>
                  <a:schemeClr val="tx1"/>
                </a:solidFill>
                <a:latin typeface="+mn-lt"/>
              </a:rPr>
              <a:t>EEUU</a:t>
            </a:r>
          </a:p>
          <a:p>
            <a:pPr marL="12700">
              <a:spcBef>
                <a:spcPts val="95"/>
              </a:spcBef>
            </a:pPr>
            <a:endParaRPr lang="es-ES" dirty="0">
              <a:solidFill>
                <a:schemeClr val="tx1"/>
              </a:solidFill>
              <a:latin typeface="+mj-lt"/>
            </a:endParaRPr>
          </a:p>
        </p:txBody>
      </p:sp>
      <p:sp>
        <p:nvSpPr>
          <p:cNvPr id="2" name="object 4">
            <a:extLst>
              <a:ext uri="{FF2B5EF4-FFF2-40B4-BE49-F238E27FC236}">
                <a16:creationId xmlns:a16="http://schemas.microsoft.com/office/drawing/2014/main" id="{0836B6BB-649F-350D-E658-D44516F61BF3}"/>
              </a:ext>
            </a:extLst>
          </p:cNvPr>
          <p:cNvSpPr txBox="1"/>
          <p:nvPr/>
        </p:nvSpPr>
        <p:spPr>
          <a:xfrm>
            <a:off x="1025753" y="2825074"/>
            <a:ext cx="10540365" cy="2513509"/>
          </a:xfrm>
          <a:prstGeom prst="rect">
            <a:avLst/>
          </a:prstGeom>
        </p:spPr>
        <p:txBody>
          <a:bodyPr vert="horz" wrap="square" lIns="0" tIns="12700" rIns="0" bIns="0" rtlCol="0">
            <a:spAutoFit/>
          </a:bodyPr>
          <a:lstStyle/>
          <a:p>
            <a:pPr marL="12700" marR="6985" algn="just">
              <a:lnSpc>
                <a:spcPct val="150000"/>
              </a:lnSpc>
              <a:spcBef>
                <a:spcPts val="100"/>
              </a:spcBef>
            </a:pPr>
            <a:r>
              <a:rPr lang="es-ES" sz="1200" dirty="0">
                <a:latin typeface="+mn-lt"/>
                <a:cs typeface="Arial"/>
              </a:rPr>
              <a:t>Estados Unidos a pesar de ser una de las grandes potencias del mundo, y ser el tercer país con mayor producción de verduras desde 2015 (financialfood.es), en términos de consumo se posiciona en uno de los más bajos.</a:t>
            </a:r>
          </a:p>
          <a:p>
            <a:pPr marL="12700" marR="6985" algn="just">
              <a:lnSpc>
                <a:spcPct val="150000"/>
              </a:lnSpc>
              <a:spcBef>
                <a:spcPts val="100"/>
              </a:spcBef>
            </a:pPr>
            <a:endParaRPr lang="es-ES" sz="1200" dirty="0">
              <a:latin typeface="+mn-lt"/>
              <a:cs typeface="Arial"/>
            </a:endParaRPr>
          </a:p>
          <a:p>
            <a:pPr marL="12700" marR="6985" algn="just">
              <a:lnSpc>
                <a:spcPct val="150000"/>
              </a:lnSpc>
              <a:spcBef>
                <a:spcPts val="100"/>
              </a:spcBef>
            </a:pPr>
            <a:r>
              <a:rPr lang="es-ES" sz="1200" dirty="0">
                <a:latin typeface="+mn-lt"/>
                <a:cs typeface="Arial"/>
              </a:rPr>
              <a:t>Según el ICEX, en el año 2020 se ha producido una contracción en los intercambios, que ya en 2021 se intenta recuperar, con la progresiva normalización de la situación sanitaria y gracias a la pujanza de la economía estadounidense y la flexibilidad de respuesta de las empresas españolas. Muchas empresas tienen un arraigo sólido en el mercado. El tamaño del mercado, las expectativas de evolución económica, la mejora de las relaciones transatlánticas en general y los planes de estímulo en áreas clave de alta competitividad de la industria española enmarcan el potencial de mejora.</a:t>
            </a:r>
          </a:p>
          <a:p>
            <a:pPr marL="12700" marR="6985" algn="just">
              <a:lnSpc>
                <a:spcPct val="150000"/>
              </a:lnSpc>
              <a:spcBef>
                <a:spcPts val="100"/>
              </a:spcBef>
            </a:pPr>
            <a:r>
              <a:rPr lang="es-ES" sz="1200" dirty="0">
                <a:latin typeface="+mn-lt"/>
                <a:cs typeface="Arial"/>
              </a:rPr>
              <a:t>Aunque si nos centramos en el sector de la alimentación; es notable mencionar que acorde con el informe de aduanas de España en 2020, este bien es el tercer bien más exportado desde España, solo por encima de los "bienes de equipo" y las "</a:t>
            </a:r>
            <a:r>
              <a:rPr lang="es-ES" sz="1200" dirty="0" err="1">
                <a:latin typeface="+mn-lt"/>
                <a:cs typeface="Arial"/>
              </a:rPr>
              <a:t>semimanufacturas</a:t>
            </a:r>
            <a:r>
              <a:rPr lang="es-ES" sz="1200" dirty="0">
                <a:latin typeface="+mn-lt"/>
                <a:cs typeface="Arial"/>
              </a:rPr>
              <a:t>".</a:t>
            </a:r>
          </a:p>
        </p:txBody>
      </p:sp>
    </p:spTree>
    <p:extLst>
      <p:ext uri="{BB962C8B-B14F-4D97-AF65-F5344CB8AC3E}">
        <p14:creationId xmlns:p14="http://schemas.microsoft.com/office/powerpoint/2010/main" val="224965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2</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4175659" cy="1176604"/>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Países de destino</a:t>
            </a:r>
          </a:p>
          <a:p>
            <a:pPr marL="12700">
              <a:spcBef>
                <a:spcPts val="95"/>
              </a:spcBef>
            </a:pPr>
            <a:r>
              <a:rPr lang="es-ES" sz="1800" spc="-10" dirty="0">
                <a:solidFill>
                  <a:schemeClr val="tx1"/>
                </a:solidFill>
                <a:latin typeface="+mn-lt"/>
              </a:rPr>
              <a:t>Italia</a:t>
            </a:r>
          </a:p>
          <a:p>
            <a:pPr marL="12700">
              <a:spcBef>
                <a:spcPts val="95"/>
              </a:spcBef>
            </a:pPr>
            <a:endParaRPr lang="es-ES" dirty="0">
              <a:solidFill>
                <a:schemeClr val="tx1"/>
              </a:solidFill>
              <a:latin typeface="+mj-lt"/>
            </a:endParaRPr>
          </a:p>
        </p:txBody>
      </p:sp>
      <p:sp>
        <p:nvSpPr>
          <p:cNvPr id="2" name="object 4">
            <a:extLst>
              <a:ext uri="{FF2B5EF4-FFF2-40B4-BE49-F238E27FC236}">
                <a16:creationId xmlns:a16="http://schemas.microsoft.com/office/drawing/2014/main" id="{0836B6BB-649F-350D-E658-D44516F61BF3}"/>
              </a:ext>
            </a:extLst>
          </p:cNvPr>
          <p:cNvSpPr txBox="1"/>
          <p:nvPr/>
        </p:nvSpPr>
        <p:spPr>
          <a:xfrm>
            <a:off x="1025753" y="2825074"/>
            <a:ext cx="10540365" cy="1392689"/>
          </a:xfrm>
          <a:prstGeom prst="rect">
            <a:avLst/>
          </a:prstGeom>
        </p:spPr>
        <p:txBody>
          <a:bodyPr vert="horz" wrap="square" lIns="0" tIns="12700" rIns="0" bIns="0" rtlCol="0">
            <a:spAutoFit/>
          </a:bodyPr>
          <a:lstStyle/>
          <a:p>
            <a:pPr marL="12700" marR="6985" algn="just">
              <a:lnSpc>
                <a:spcPct val="150000"/>
              </a:lnSpc>
              <a:spcBef>
                <a:spcPts val="100"/>
              </a:spcBef>
            </a:pPr>
            <a:r>
              <a:rPr lang="es-ES" sz="1200" dirty="0">
                <a:latin typeface="+mn-lt"/>
                <a:cs typeface="Arial"/>
              </a:rPr>
              <a:t>Cada vez hay menos siembra, puesto que Italia es el país europeo que más sufre los efectos del cambio climático (elsaltodiario.com), originando una crisis climatológica, debido al aumento de los fenómenos intensos de lluvia por todo el país originando grandes daños económicos (eea.europa.eu).</a:t>
            </a:r>
          </a:p>
          <a:p>
            <a:pPr marL="12700" marR="6985" algn="just">
              <a:lnSpc>
                <a:spcPct val="150000"/>
              </a:lnSpc>
              <a:spcBef>
                <a:spcPts val="100"/>
              </a:spcBef>
            </a:pPr>
            <a:endParaRPr lang="es-ES" sz="1200" dirty="0">
              <a:latin typeface="+mn-lt"/>
              <a:cs typeface="Arial"/>
            </a:endParaRPr>
          </a:p>
          <a:p>
            <a:pPr marL="12700" marR="6985" algn="just">
              <a:lnSpc>
                <a:spcPct val="150000"/>
              </a:lnSpc>
              <a:spcBef>
                <a:spcPts val="100"/>
              </a:spcBef>
            </a:pPr>
            <a:r>
              <a:rPr lang="es-ES" sz="1200" dirty="0">
                <a:latin typeface="+mn-lt"/>
                <a:cs typeface="Arial"/>
              </a:rPr>
              <a:t>Por otro lado, debemos mencionar que las relaciones entre España e Italia en el sector agroalimentario se debe de mencionar su gran participación en la exportación de servicios especialmente en las ferias, salones o congresos (icex.es)</a:t>
            </a:r>
          </a:p>
        </p:txBody>
      </p:sp>
    </p:spTree>
    <p:extLst>
      <p:ext uri="{BB962C8B-B14F-4D97-AF65-F5344CB8AC3E}">
        <p14:creationId xmlns:p14="http://schemas.microsoft.com/office/powerpoint/2010/main" val="437487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2</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5141875" cy="886781"/>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Datos de referencia del Sector</a:t>
            </a:r>
          </a:p>
          <a:p>
            <a:pPr marL="12700">
              <a:spcBef>
                <a:spcPts val="95"/>
              </a:spcBef>
            </a:pPr>
            <a:endParaRPr lang="es-ES" dirty="0">
              <a:solidFill>
                <a:schemeClr val="tx1"/>
              </a:solidFill>
              <a:latin typeface="+mj-lt"/>
            </a:endParaRPr>
          </a:p>
        </p:txBody>
      </p:sp>
      <p:graphicFrame>
        <p:nvGraphicFramePr>
          <p:cNvPr id="3" name="object 5">
            <a:extLst>
              <a:ext uri="{FF2B5EF4-FFF2-40B4-BE49-F238E27FC236}">
                <a16:creationId xmlns:a16="http://schemas.microsoft.com/office/drawing/2014/main" id="{0C78BA80-0F78-2481-3A24-FD86FFBA42D9}"/>
              </a:ext>
            </a:extLst>
          </p:cNvPr>
          <p:cNvGraphicFramePr>
            <a:graphicFrameLocks noGrp="1"/>
          </p:cNvGraphicFramePr>
          <p:nvPr>
            <p:extLst>
              <p:ext uri="{D42A27DB-BD31-4B8C-83A1-F6EECF244321}">
                <p14:modId xmlns:p14="http://schemas.microsoft.com/office/powerpoint/2010/main" val="996111076"/>
              </p:ext>
            </p:extLst>
          </p:nvPr>
        </p:nvGraphicFramePr>
        <p:xfrm>
          <a:off x="1001369" y="2514600"/>
          <a:ext cx="9353549" cy="2338705"/>
        </p:xfrm>
        <a:graphic>
          <a:graphicData uri="http://schemas.openxmlformats.org/drawingml/2006/table">
            <a:tbl>
              <a:tblPr firstRow="1" bandRow="1">
                <a:tableStyleId>{2D5ABB26-0587-4C30-8999-92F81FD0307C}</a:tableStyleId>
              </a:tblPr>
              <a:tblGrid>
                <a:gridCol w="1870710">
                  <a:extLst>
                    <a:ext uri="{9D8B030D-6E8A-4147-A177-3AD203B41FA5}">
                      <a16:colId xmlns:a16="http://schemas.microsoft.com/office/drawing/2014/main" val="20000"/>
                    </a:ext>
                  </a:extLst>
                </a:gridCol>
                <a:gridCol w="1870710">
                  <a:extLst>
                    <a:ext uri="{9D8B030D-6E8A-4147-A177-3AD203B41FA5}">
                      <a16:colId xmlns:a16="http://schemas.microsoft.com/office/drawing/2014/main" val="20001"/>
                    </a:ext>
                  </a:extLst>
                </a:gridCol>
                <a:gridCol w="1870710">
                  <a:extLst>
                    <a:ext uri="{9D8B030D-6E8A-4147-A177-3AD203B41FA5}">
                      <a16:colId xmlns:a16="http://schemas.microsoft.com/office/drawing/2014/main" val="20002"/>
                    </a:ext>
                  </a:extLst>
                </a:gridCol>
                <a:gridCol w="1870710">
                  <a:extLst>
                    <a:ext uri="{9D8B030D-6E8A-4147-A177-3AD203B41FA5}">
                      <a16:colId xmlns:a16="http://schemas.microsoft.com/office/drawing/2014/main" val="20003"/>
                    </a:ext>
                  </a:extLst>
                </a:gridCol>
                <a:gridCol w="1870709">
                  <a:extLst>
                    <a:ext uri="{9D8B030D-6E8A-4147-A177-3AD203B41FA5}">
                      <a16:colId xmlns:a16="http://schemas.microsoft.com/office/drawing/2014/main" val="20004"/>
                    </a:ext>
                  </a:extLst>
                </a:gridCol>
              </a:tblGrid>
              <a:tr h="628015">
                <a:tc>
                  <a:txBody>
                    <a:bodyPr/>
                    <a:lstStyle/>
                    <a:p>
                      <a:pPr>
                        <a:lnSpc>
                          <a:spcPct val="100000"/>
                        </a:lnSpc>
                      </a:pPr>
                      <a:endParaRPr sz="1550" dirty="0">
                        <a:latin typeface="+mn-lt"/>
                        <a:cs typeface="Times New Roman"/>
                      </a:endParaRPr>
                    </a:p>
                    <a:p>
                      <a:pPr algn="ctr">
                        <a:lnSpc>
                          <a:spcPct val="100000"/>
                        </a:lnSpc>
                        <a:spcBef>
                          <a:spcPts val="5"/>
                        </a:spcBef>
                      </a:pPr>
                      <a:r>
                        <a:rPr sz="1100" b="1" dirty="0">
                          <a:solidFill>
                            <a:srgbClr val="FFFFFF"/>
                          </a:solidFill>
                          <a:latin typeface="+mn-lt"/>
                          <a:cs typeface="Arial"/>
                        </a:rPr>
                        <a:t>Países</a:t>
                      </a:r>
                      <a:r>
                        <a:rPr sz="1100" b="1" spc="-15" dirty="0">
                          <a:solidFill>
                            <a:srgbClr val="FFFFFF"/>
                          </a:solidFill>
                          <a:latin typeface="+mn-lt"/>
                          <a:cs typeface="Arial"/>
                        </a:rPr>
                        <a:t> </a:t>
                      </a:r>
                      <a:r>
                        <a:rPr sz="1100" b="1" dirty="0">
                          <a:solidFill>
                            <a:srgbClr val="FFFFFF"/>
                          </a:solidFill>
                          <a:latin typeface="+mn-lt"/>
                          <a:cs typeface="Arial"/>
                        </a:rPr>
                        <a:t>de</a:t>
                      </a:r>
                      <a:r>
                        <a:rPr sz="1100" b="1" spc="-10" dirty="0">
                          <a:solidFill>
                            <a:srgbClr val="FFFFFF"/>
                          </a:solidFill>
                          <a:latin typeface="+mn-lt"/>
                          <a:cs typeface="Arial"/>
                        </a:rPr>
                        <a:t> referencia</a:t>
                      </a:r>
                      <a:endParaRPr sz="1100" dirty="0">
                        <a:latin typeface="+mn-lt"/>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A4A4A4"/>
                    </a:solidFill>
                  </a:tcPr>
                </a:tc>
                <a:tc>
                  <a:txBody>
                    <a:bodyPr/>
                    <a:lstStyle/>
                    <a:p>
                      <a:pPr>
                        <a:lnSpc>
                          <a:spcPct val="100000"/>
                        </a:lnSpc>
                        <a:spcBef>
                          <a:spcPts val="30"/>
                        </a:spcBef>
                      </a:pPr>
                      <a:endParaRPr sz="950">
                        <a:latin typeface="+mn-lt"/>
                        <a:cs typeface="Times New Roman"/>
                      </a:endParaRPr>
                    </a:p>
                    <a:p>
                      <a:pPr marL="471170" marR="175260" indent="-288290">
                        <a:lnSpc>
                          <a:spcPct val="100000"/>
                        </a:lnSpc>
                        <a:spcBef>
                          <a:spcPts val="5"/>
                        </a:spcBef>
                      </a:pPr>
                      <a:r>
                        <a:rPr sz="1100" b="1" dirty="0">
                          <a:solidFill>
                            <a:srgbClr val="FFFFFF"/>
                          </a:solidFill>
                          <a:latin typeface="+mn-lt"/>
                          <a:cs typeface="Arial"/>
                        </a:rPr>
                        <a:t>Área</a:t>
                      </a:r>
                      <a:r>
                        <a:rPr sz="1100" b="1" spc="-5" dirty="0">
                          <a:solidFill>
                            <a:srgbClr val="FFFFFF"/>
                          </a:solidFill>
                          <a:latin typeface="+mn-lt"/>
                          <a:cs typeface="Arial"/>
                        </a:rPr>
                        <a:t> </a:t>
                      </a:r>
                      <a:r>
                        <a:rPr sz="1100" b="1" dirty="0">
                          <a:solidFill>
                            <a:srgbClr val="FFFFFF"/>
                          </a:solidFill>
                          <a:latin typeface="+mn-lt"/>
                          <a:cs typeface="Arial"/>
                        </a:rPr>
                        <a:t>cultivada</a:t>
                      </a:r>
                      <a:r>
                        <a:rPr sz="1100" b="1" spc="-45" dirty="0">
                          <a:solidFill>
                            <a:srgbClr val="FFFFFF"/>
                          </a:solidFill>
                          <a:latin typeface="+mn-lt"/>
                          <a:cs typeface="Arial"/>
                        </a:rPr>
                        <a:t> </a:t>
                      </a:r>
                      <a:r>
                        <a:rPr sz="1100" b="1" dirty="0">
                          <a:solidFill>
                            <a:srgbClr val="FFFFFF"/>
                          </a:solidFill>
                          <a:latin typeface="+mn-lt"/>
                          <a:cs typeface="Arial"/>
                        </a:rPr>
                        <a:t>2019</a:t>
                      </a:r>
                      <a:r>
                        <a:rPr sz="1100" b="1" spc="-30" dirty="0">
                          <a:solidFill>
                            <a:srgbClr val="FFFFFF"/>
                          </a:solidFill>
                          <a:latin typeface="+mn-lt"/>
                          <a:cs typeface="Arial"/>
                        </a:rPr>
                        <a:t> </a:t>
                      </a:r>
                      <a:r>
                        <a:rPr sz="1100" b="1" spc="-25" dirty="0">
                          <a:solidFill>
                            <a:srgbClr val="FFFFFF"/>
                          </a:solidFill>
                          <a:latin typeface="+mn-lt"/>
                          <a:cs typeface="Arial"/>
                        </a:rPr>
                        <a:t>de </a:t>
                      </a:r>
                      <a:r>
                        <a:rPr sz="1100" b="1" dirty="0">
                          <a:solidFill>
                            <a:srgbClr val="FFFFFF"/>
                          </a:solidFill>
                          <a:latin typeface="+mn-lt"/>
                          <a:cs typeface="Arial"/>
                        </a:rPr>
                        <a:t>guisante</a:t>
                      </a:r>
                      <a:r>
                        <a:rPr sz="1100" b="1" spc="-40" dirty="0">
                          <a:solidFill>
                            <a:srgbClr val="FFFFFF"/>
                          </a:solidFill>
                          <a:latin typeface="+mn-lt"/>
                          <a:cs typeface="Arial"/>
                        </a:rPr>
                        <a:t> </a:t>
                      </a:r>
                      <a:r>
                        <a:rPr sz="900" b="1" spc="-20" dirty="0">
                          <a:solidFill>
                            <a:srgbClr val="FFFFFF"/>
                          </a:solidFill>
                          <a:latin typeface="+mn-lt"/>
                          <a:cs typeface="Arial"/>
                        </a:rPr>
                        <a:t>(FAO)</a:t>
                      </a:r>
                      <a:endParaRPr sz="900">
                        <a:latin typeface="+mn-lt"/>
                        <a:cs typeface="Arial"/>
                      </a:endParaRPr>
                    </a:p>
                  </a:txBody>
                  <a:tcPr marL="0" marR="0" marT="38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A4A4A4"/>
                    </a:solidFill>
                  </a:tcPr>
                </a:tc>
                <a:tc>
                  <a:txBody>
                    <a:bodyPr/>
                    <a:lstStyle/>
                    <a:p>
                      <a:pPr>
                        <a:lnSpc>
                          <a:spcPct val="100000"/>
                        </a:lnSpc>
                        <a:spcBef>
                          <a:spcPts val="30"/>
                        </a:spcBef>
                      </a:pPr>
                      <a:endParaRPr sz="950">
                        <a:latin typeface="+mn-lt"/>
                        <a:cs typeface="Times New Roman"/>
                      </a:endParaRPr>
                    </a:p>
                    <a:p>
                      <a:pPr marL="195580" marR="123189" indent="-61594">
                        <a:lnSpc>
                          <a:spcPct val="100000"/>
                        </a:lnSpc>
                        <a:spcBef>
                          <a:spcPts val="5"/>
                        </a:spcBef>
                      </a:pPr>
                      <a:r>
                        <a:rPr sz="1100" b="1" dirty="0">
                          <a:solidFill>
                            <a:srgbClr val="FFFFFF"/>
                          </a:solidFill>
                          <a:latin typeface="+mn-lt"/>
                          <a:cs typeface="Arial"/>
                        </a:rPr>
                        <a:t>Cantidad</a:t>
                      </a:r>
                      <a:r>
                        <a:rPr sz="1100" b="1" spc="-10" dirty="0">
                          <a:solidFill>
                            <a:srgbClr val="FFFFFF"/>
                          </a:solidFill>
                          <a:latin typeface="+mn-lt"/>
                          <a:cs typeface="Arial"/>
                        </a:rPr>
                        <a:t> </a:t>
                      </a:r>
                      <a:r>
                        <a:rPr sz="1100" b="1" dirty="0">
                          <a:solidFill>
                            <a:srgbClr val="FFFFFF"/>
                          </a:solidFill>
                          <a:latin typeface="+mn-lt"/>
                          <a:cs typeface="Arial"/>
                        </a:rPr>
                        <a:t>de</a:t>
                      </a:r>
                      <a:r>
                        <a:rPr sz="1100" b="1" spc="-5" dirty="0">
                          <a:solidFill>
                            <a:srgbClr val="FFFFFF"/>
                          </a:solidFill>
                          <a:latin typeface="+mn-lt"/>
                          <a:cs typeface="Arial"/>
                        </a:rPr>
                        <a:t> </a:t>
                      </a:r>
                      <a:r>
                        <a:rPr sz="1100" b="1" spc="-10" dirty="0">
                          <a:solidFill>
                            <a:srgbClr val="FFFFFF"/>
                          </a:solidFill>
                          <a:latin typeface="+mn-lt"/>
                          <a:cs typeface="Arial"/>
                        </a:rPr>
                        <a:t>producción </a:t>
                      </a:r>
                      <a:r>
                        <a:rPr sz="1100" b="1" dirty="0">
                          <a:solidFill>
                            <a:srgbClr val="FFFFFF"/>
                          </a:solidFill>
                          <a:latin typeface="+mn-lt"/>
                          <a:cs typeface="Arial"/>
                        </a:rPr>
                        <a:t>de</a:t>
                      </a:r>
                      <a:r>
                        <a:rPr sz="1100" b="1" spc="-30" dirty="0">
                          <a:solidFill>
                            <a:srgbClr val="FFFFFF"/>
                          </a:solidFill>
                          <a:latin typeface="+mn-lt"/>
                          <a:cs typeface="Arial"/>
                        </a:rPr>
                        <a:t> </a:t>
                      </a:r>
                      <a:r>
                        <a:rPr sz="1100" b="1" dirty="0">
                          <a:solidFill>
                            <a:srgbClr val="FFFFFF"/>
                          </a:solidFill>
                          <a:latin typeface="+mn-lt"/>
                          <a:cs typeface="Arial"/>
                        </a:rPr>
                        <a:t>guisante</a:t>
                      </a:r>
                      <a:r>
                        <a:rPr sz="1100" b="1" spc="-25" dirty="0">
                          <a:solidFill>
                            <a:srgbClr val="FFFFFF"/>
                          </a:solidFill>
                          <a:latin typeface="+mn-lt"/>
                          <a:cs typeface="Arial"/>
                        </a:rPr>
                        <a:t> </a:t>
                      </a:r>
                      <a:r>
                        <a:rPr sz="1100" b="1" dirty="0">
                          <a:solidFill>
                            <a:srgbClr val="FFFFFF"/>
                          </a:solidFill>
                          <a:latin typeface="+mn-lt"/>
                          <a:cs typeface="Arial"/>
                        </a:rPr>
                        <a:t>2019</a:t>
                      </a:r>
                      <a:r>
                        <a:rPr sz="1100" b="1" spc="-5" dirty="0">
                          <a:solidFill>
                            <a:srgbClr val="FFFFFF"/>
                          </a:solidFill>
                          <a:latin typeface="+mn-lt"/>
                          <a:cs typeface="Arial"/>
                        </a:rPr>
                        <a:t> </a:t>
                      </a:r>
                      <a:r>
                        <a:rPr sz="900" b="1" spc="-20" dirty="0">
                          <a:solidFill>
                            <a:srgbClr val="FFFFFF"/>
                          </a:solidFill>
                          <a:latin typeface="+mn-lt"/>
                          <a:cs typeface="Arial"/>
                        </a:rPr>
                        <a:t>(FAO)</a:t>
                      </a:r>
                      <a:endParaRPr sz="900">
                        <a:latin typeface="+mn-lt"/>
                        <a:cs typeface="Arial"/>
                      </a:endParaRPr>
                    </a:p>
                  </a:txBody>
                  <a:tcPr marL="0" marR="0" marT="38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A4A4A4"/>
                    </a:solidFill>
                  </a:tcPr>
                </a:tc>
                <a:tc>
                  <a:txBody>
                    <a:bodyPr/>
                    <a:lstStyle/>
                    <a:p>
                      <a:pPr>
                        <a:lnSpc>
                          <a:spcPct val="100000"/>
                        </a:lnSpc>
                        <a:spcBef>
                          <a:spcPts val="30"/>
                        </a:spcBef>
                      </a:pPr>
                      <a:endParaRPr sz="950">
                        <a:latin typeface="+mn-lt"/>
                        <a:cs typeface="Times New Roman"/>
                      </a:endParaRPr>
                    </a:p>
                    <a:p>
                      <a:pPr marL="156210" marR="100330" indent="-47625">
                        <a:lnSpc>
                          <a:spcPct val="100000"/>
                        </a:lnSpc>
                        <a:spcBef>
                          <a:spcPts val="5"/>
                        </a:spcBef>
                      </a:pPr>
                      <a:r>
                        <a:rPr sz="1100" b="1" dirty="0">
                          <a:solidFill>
                            <a:srgbClr val="FFFFFF"/>
                          </a:solidFill>
                          <a:latin typeface="+mn-lt"/>
                          <a:cs typeface="Arial"/>
                        </a:rPr>
                        <a:t>Importación</a:t>
                      </a:r>
                      <a:r>
                        <a:rPr sz="1100" b="1" spc="-45" dirty="0">
                          <a:solidFill>
                            <a:srgbClr val="FFFFFF"/>
                          </a:solidFill>
                          <a:latin typeface="+mn-lt"/>
                          <a:cs typeface="Arial"/>
                        </a:rPr>
                        <a:t> </a:t>
                      </a:r>
                      <a:r>
                        <a:rPr sz="1100" b="1" dirty="0">
                          <a:solidFill>
                            <a:srgbClr val="FFFFFF"/>
                          </a:solidFill>
                          <a:latin typeface="+mn-lt"/>
                          <a:cs typeface="Arial"/>
                        </a:rPr>
                        <a:t>2020</a:t>
                      </a:r>
                      <a:r>
                        <a:rPr sz="1100" b="1" spc="-20" dirty="0">
                          <a:solidFill>
                            <a:srgbClr val="FFFFFF"/>
                          </a:solidFill>
                          <a:latin typeface="+mn-lt"/>
                          <a:cs typeface="Arial"/>
                        </a:rPr>
                        <a:t> </a:t>
                      </a:r>
                      <a:r>
                        <a:rPr sz="1100" b="1" spc="-10" dirty="0">
                          <a:solidFill>
                            <a:srgbClr val="FFFFFF"/>
                          </a:solidFill>
                          <a:latin typeface="+mn-lt"/>
                          <a:cs typeface="Arial"/>
                        </a:rPr>
                        <a:t>(sector </a:t>
                      </a:r>
                      <a:r>
                        <a:rPr sz="1100" b="1" dirty="0">
                          <a:solidFill>
                            <a:srgbClr val="FFFFFF"/>
                          </a:solidFill>
                          <a:latin typeface="+mn-lt"/>
                          <a:cs typeface="Arial"/>
                        </a:rPr>
                        <a:t>hortaliza</a:t>
                      </a:r>
                      <a:r>
                        <a:rPr sz="1100" b="1" spc="-45" dirty="0">
                          <a:solidFill>
                            <a:srgbClr val="FFFFFF"/>
                          </a:solidFill>
                          <a:latin typeface="+mn-lt"/>
                          <a:cs typeface="Arial"/>
                        </a:rPr>
                        <a:t> </a:t>
                      </a:r>
                      <a:r>
                        <a:rPr sz="1100" b="1" dirty="0">
                          <a:solidFill>
                            <a:srgbClr val="FFFFFF"/>
                          </a:solidFill>
                          <a:latin typeface="+mn-lt"/>
                          <a:cs typeface="Arial"/>
                        </a:rPr>
                        <a:t>de</a:t>
                      </a:r>
                      <a:r>
                        <a:rPr sz="1100" b="1" spc="-10" dirty="0">
                          <a:solidFill>
                            <a:srgbClr val="FFFFFF"/>
                          </a:solidFill>
                          <a:latin typeface="+mn-lt"/>
                          <a:cs typeface="Arial"/>
                        </a:rPr>
                        <a:t> </a:t>
                      </a:r>
                      <a:r>
                        <a:rPr sz="1100" b="1" dirty="0">
                          <a:solidFill>
                            <a:srgbClr val="FFFFFF"/>
                          </a:solidFill>
                          <a:latin typeface="+mn-lt"/>
                          <a:cs typeface="Arial"/>
                        </a:rPr>
                        <a:t>fruto)</a:t>
                      </a:r>
                      <a:r>
                        <a:rPr sz="1100" b="1" spc="-25" dirty="0">
                          <a:solidFill>
                            <a:srgbClr val="FFFFFF"/>
                          </a:solidFill>
                          <a:latin typeface="+mn-lt"/>
                          <a:cs typeface="Arial"/>
                        </a:rPr>
                        <a:t> </a:t>
                      </a:r>
                      <a:r>
                        <a:rPr sz="900" b="1" spc="-10" dirty="0">
                          <a:solidFill>
                            <a:srgbClr val="FFFFFF"/>
                          </a:solidFill>
                          <a:latin typeface="+mn-lt"/>
                          <a:cs typeface="Arial"/>
                        </a:rPr>
                        <a:t>(ICEX)</a:t>
                      </a:r>
                      <a:endParaRPr sz="900">
                        <a:latin typeface="+mn-lt"/>
                        <a:cs typeface="Arial"/>
                      </a:endParaRPr>
                    </a:p>
                  </a:txBody>
                  <a:tcPr marL="0" marR="0" marT="38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A4A4A4"/>
                    </a:solidFill>
                  </a:tcPr>
                </a:tc>
                <a:tc>
                  <a:txBody>
                    <a:bodyPr/>
                    <a:lstStyle/>
                    <a:p>
                      <a:pPr>
                        <a:lnSpc>
                          <a:spcPct val="100000"/>
                        </a:lnSpc>
                        <a:spcBef>
                          <a:spcPts val="30"/>
                        </a:spcBef>
                      </a:pPr>
                      <a:endParaRPr sz="950">
                        <a:latin typeface="+mn-lt"/>
                        <a:cs typeface="Times New Roman"/>
                      </a:endParaRPr>
                    </a:p>
                    <a:p>
                      <a:pPr marL="557530" marR="139065" indent="-410209">
                        <a:lnSpc>
                          <a:spcPct val="100000"/>
                        </a:lnSpc>
                        <a:spcBef>
                          <a:spcPts val="5"/>
                        </a:spcBef>
                      </a:pPr>
                      <a:r>
                        <a:rPr sz="1100" b="1" dirty="0">
                          <a:solidFill>
                            <a:srgbClr val="FFFFFF"/>
                          </a:solidFill>
                          <a:latin typeface="+mn-lt"/>
                          <a:cs typeface="Arial"/>
                        </a:rPr>
                        <a:t>Consumo</a:t>
                      </a:r>
                      <a:r>
                        <a:rPr sz="1100" b="1" spc="-20" dirty="0">
                          <a:solidFill>
                            <a:srgbClr val="FFFFFF"/>
                          </a:solidFill>
                          <a:latin typeface="+mn-lt"/>
                          <a:cs typeface="Arial"/>
                        </a:rPr>
                        <a:t> </a:t>
                      </a:r>
                      <a:r>
                        <a:rPr sz="1100" b="1" dirty="0">
                          <a:solidFill>
                            <a:srgbClr val="FFFFFF"/>
                          </a:solidFill>
                          <a:latin typeface="+mn-lt"/>
                          <a:cs typeface="Arial"/>
                        </a:rPr>
                        <a:t>vegetales</a:t>
                      </a:r>
                      <a:r>
                        <a:rPr sz="1100" b="1" spc="-30" dirty="0">
                          <a:solidFill>
                            <a:srgbClr val="FFFFFF"/>
                          </a:solidFill>
                          <a:latin typeface="+mn-lt"/>
                          <a:cs typeface="Arial"/>
                        </a:rPr>
                        <a:t> </a:t>
                      </a:r>
                      <a:r>
                        <a:rPr sz="1100" b="1" spc="-25" dirty="0">
                          <a:solidFill>
                            <a:srgbClr val="FFFFFF"/>
                          </a:solidFill>
                          <a:latin typeface="+mn-lt"/>
                          <a:cs typeface="Arial"/>
                        </a:rPr>
                        <a:t>per </a:t>
                      </a:r>
                      <a:r>
                        <a:rPr sz="1100" b="1" dirty="0">
                          <a:solidFill>
                            <a:srgbClr val="FFFFFF"/>
                          </a:solidFill>
                          <a:latin typeface="+mn-lt"/>
                          <a:cs typeface="Arial"/>
                        </a:rPr>
                        <a:t>capita</a:t>
                      </a:r>
                      <a:r>
                        <a:rPr sz="1100" b="1" spc="-20" dirty="0">
                          <a:solidFill>
                            <a:srgbClr val="FFFFFF"/>
                          </a:solidFill>
                          <a:latin typeface="+mn-lt"/>
                          <a:cs typeface="Arial"/>
                        </a:rPr>
                        <a:t> </a:t>
                      </a:r>
                      <a:r>
                        <a:rPr sz="900" b="1" spc="-10" dirty="0">
                          <a:solidFill>
                            <a:srgbClr val="FFFFFF"/>
                          </a:solidFill>
                          <a:latin typeface="+mn-lt"/>
                          <a:cs typeface="Arial"/>
                        </a:rPr>
                        <a:t>(FAO)</a:t>
                      </a:r>
                      <a:endParaRPr sz="900">
                        <a:latin typeface="+mn-lt"/>
                        <a:cs typeface="Arial"/>
                      </a:endParaRPr>
                    </a:p>
                  </a:txBody>
                  <a:tcPr marL="0" marR="0" marT="381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A4A4A4"/>
                    </a:solidFill>
                  </a:tcPr>
                </a:tc>
                <a:extLst>
                  <a:ext uri="{0D108BD9-81ED-4DB2-BD59-A6C34878D82A}">
                    <a16:rowId xmlns:a16="http://schemas.microsoft.com/office/drawing/2014/main" val="10000"/>
                  </a:ext>
                </a:extLst>
              </a:tr>
              <a:tr h="468630">
                <a:tc>
                  <a:txBody>
                    <a:bodyPr/>
                    <a:lstStyle/>
                    <a:p>
                      <a:pPr algn="ctr">
                        <a:lnSpc>
                          <a:spcPct val="100000"/>
                        </a:lnSpc>
                        <a:spcBef>
                          <a:spcPts val="1095"/>
                        </a:spcBef>
                      </a:pPr>
                      <a:r>
                        <a:rPr sz="1200" b="1" spc="-10" dirty="0">
                          <a:solidFill>
                            <a:srgbClr val="171717"/>
                          </a:solidFill>
                          <a:latin typeface="+mn-lt"/>
                          <a:cs typeface="Arial"/>
                        </a:rPr>
                        <a:t>ESTADOS</a:t>
                      </a:r>
                      <a:r>
                        <a:rPr sz="1200" b="1" spc="-75" dirty="0">
                          <a:solidFill>
                            <a:srgbClr val="171717"/>
                          </a:solidFill>
                          <a:latin typeface="+mn-lt"/>
                          <a:cs typeface="Arial"/>
                        </a:rPr>
                        <a:t> </a:t>
                      </a:r>
                      <a:r>
                        <a:rPr sz="1200" b="1" spc="-10" dirty="0">
                          <a:solidFill>
                            <a:srgbClr val="171717"/>
                          </a:solidFill>
                          <a:latin typeface="+mn-lt"/>
                          <a:cs typeface="Arial"/>
                        </a:rPr>
                        <a:t>UNIDOS</a:t>
                      </a:r>
                      <a:endParaRPr sz="1200">
                        <a:latin typeface="+mn-lt"/>
                        <a:cs typeface="Arial"/>
                      </a:endParaRPr>
                    </a:p>
                  </a:txBody>
                  <a:tcPr marL="0" marR="0" marT="1390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0E0E0"/>
                    </a:solidFill>
                  </a:tcPr>
                </a:tc>
                <a:tc>
                  <a:txBody>
                    <a:bodyPr/>
                    <a:lstStyle/>
                    <a:p>
                      <a:pPr marL="541655">
                        <a:lnSpc>
                          <a:spcPct val="100000"/>
                        </a:lnSpc>
                        <a:spcBef>
                          <a:spcPts val="965"/>
                        </a:spcBef>
                      </a:pPr>
                      <a:r>
                        <a:rPr sz="1400" dirty="0">
                          <a:latin typeface="+mn-lt"/>
                          <a:cs typeface="Arial"/>
                        </a:rPr>
                        <a:t>51.840</a:t>
                      </a:r>
                      <a:r>
                        <a:rPr sz="1400" spc="-45" dirty="0">
                          <a:latin typeface="+mn-lt"/>
                          <a:cs typeface="Arial"/>
                        </a:rPr>
                        <a:t> </a:t>
                      </a:r>
                      <a:r>
                        <a:rPr sz="1400" spc="-35" dirty="0">
                          <a:latin typeface="+mn-lt"/>
                          <a:cs typeface="Arial"/>
                        </a:rPr>
                        <a:t>ha</a:t>
                      </a:r>
                      <a:endParaRPr sz="1400">
                        <a:latin typeface="+mn-lt"/>
                        <a:cs typeface="Arial"/>
                      </a:endParaRPr>
                    </a:p>
                  </a:txBody>
                  <a:tcPr marL="0" marR="0" marT="12255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0E0E0"/>
                    </a:solidFill>
                  </a:tcPr>
                </a:tc>
                <a:tc>
                  <a:txBody>
                    <a:bodyPr/>
                    <a:lstStyle/>
                    <a:p>
                      <a:pPr marL="2540" algn="ctr">
                        <a:lnSpc>
                          <a:spcPct val="100000"/>
                        </a:lnSpc>
                        <a:spcBef>
                          <a:spcPts val="1005"/>
                        </a:spcBef>
                      </a:pPr>
                      <a:r>
                        <a:rPr sz="1400" dirty="0">
                          <a:latin typeface="+mn-lt"/>
                          <a:cs typeface="Arial"/>
                        </a:rPr>
                        <a:t>255.922</a:t>
                      </a:r>
                      <a:r>
                        <a:rPr sz="1400" spc="-65" dirty="0">
                          <a:latin typeface="+mn-lt"/>
                          <a:cs typeface="Arial"/>
                        </a:rPr>
                        <a:t> </a:t>
                      </a:r>
                      <a:r>
                        <a:rPr sz="1400" spc="-25" dirty="0">
                          <a:latin typeface="+mn-lt"/>
                          <a:cs typeface="Arial"/>
                        </a:rPr>
                        <a:t>ton</a:t>
                      </a:r>
                      <a:endParaRPr sz="1400">
                        <a:latin typeface="+mn-lt"/>
                        <a:cs typeface="Arial"/>
                      </a:endParaRPr>
                    </a:p>
                  </a:txBody>
                  <a:tcPr marL="0" marR="0" marT="12763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0E0E0"/>
                    </a:solidFill>
                  </a:tcPr>
                </a:tc>
                <a:tc>
                  <a:txBody>
                    <a:bodyPr/>
                    <a:lstStyle/>
                    <a:p>
                      <a:pPr marL="1270" algn="ctr">
                        <a:lnSpc>
                          <a:spcPct val="100000"/>
                        </a:lnSpc>
                        <a:spcBef>
                          <a:spcPts val="965"/>
                        </a:spcBef>
                      </a:pPr>
                      <a:r>
                        <a:rPr sz="1400" spc="-10" dirty="0">
                          <a:latin typeface="+mn-lt"/>
                          <a:cs typeface="Arial"/>
                        </a:rPr>
                        <a:t>6.947,32</a:t>
                      </a:r>
                      <a:endParaRPr sz="1400">
                        <a:latin typeface="+mn-lt"/>
                        <a:cs typeface="Arial"/>
                      </a:endParaRPr>
                    </a:p>
                  </a:txBody>
                  <a:tcPr marL="0" marR="0" marT="12255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0E0E0"/>
                    </a:solidFill>
                  </a:tcPr>
                </a:tc>
                <a:tc>
                  <a:txBody>
                    <a:bodyPr/>
                    <a:lstStyle/>
                    <a:p>
                      <a:pPr marL="595630">
                        <a:lnSpc>
                          <a:spcPct val="100000"/>
                        </a:lnSpc>
                        <a:spcBef>
                          <a:spcPts val="965"/>
                        </a:spcBef>
                      </a:pPr>
                      <a:r>
                        <a:rPr sz="1400" dirty="0">
                          <a:latin typeface="+mn-lt"/>
                          <a:cs typeface="Arial"/>
                        </a:rPr>
                        <a:t>65.77</a:t>
                      </a:r>
                      <a:r>
                        <a:rPr sz="1400" spc="-30" dirty="0">
                          <a:latin typeface="+mn-lt"/>
                          <a:cs typeface="Arial"/>
                        </a:rPr>
                        <a:t> </a:t>
                      </a:r>
                      <a:r>
                        <a:rPr sz="1400" spc="-25" dirty="0">
                          <a:latin typeface="+mn-lt"/>
                          <a:cs typeface="Arial"/>
                        </a:rPr>
                        <a:t>kg</a:t>
                      </a:r>
                      <a:endParaRPr sz="1400">
                        <a:latin typeface="+mn-lt"/>
                        <a:cs typeface="Arial"/>
                      </a:endParaRPr>
                    </a:p>
                  </a:txBody>
                  <a:tcPr marL="0" marR="0" marT="12255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0E0E0"/>
                    </a:solidFill>
                  </a:tcPr>
                </a:tc>
                <a:extLst>
                  <a:ext uri="{0D108BD9-81ED-4DB2-BD59-A6C34878D82A}">
                    <a16:rowId xmlns:a16="http://schemas.microsoft.com/office/drawing/2014/main" val="10001"/>
                  </a:ext>
                </a:extLst>
              </a:tr>
              <a:tr h="468630">
                <a:tc>
                  <a:txBody>
                    <a:bodyPr/>
                    <a:lstStyle/>
                    <a:p>
                      <a:pPr algn="ctr">
                        <a:lnSpc>
                          <a:spcPct val="100000"/>
                        </a:lnSpc>
                        <a:spcBef>
                          <a:spcPts val="1095"/>
                        </a:spcBef>
                      </a:pPr>
                      <a:r>
                        <a:rPr sz="1200" b="1" dirty="0">
                          <a:solidFill>
                            <a:srgbClr val="171717"/>
                          </a:solidFill>
                          <a:latin typeface="+mn-lt"/>
                          <a:cs typeface="Arial"/>
                        </a:rPr>
                        <a:t>REINO</a:t>
                      </a:r>
                      <a:r>
                        <a:rPr sz="1200" b="1" spc="-40" dirty="0">
                          <a:solidFill>
                            <a:srgbClr val="171717"/>
                          </a:solidFill>
                          <a:latin typeface="+mn-lt"/>
                          <a:cs typeface="Arial"/>
                        </a:rPr>
                        <a:t> </a:t>
                      </a:r>
                      <a:r>
                        <a:rPr sz="1200" b="1" spc="-10" dirty="0">
                          <a:solidFill>
                            <a:srgbClr val="171717"/>
                          </a:solidFill>
                          <a:latin typeface="+mn-lt"/>
                          <a:cs typeface="Arial"/>
                        </a:rPr>
                        <a:t>UNIDO</a:t>
                      </a:r>
                      <a:endParaRPr sz="1200">
                        <a:latin typeface="+mn-lt"/>
                        <a:cs typeface="Arial"/>
                      </a:endParaRPr>
                    </a:p>
                  </a:txBody>
                  <a:tcPr marL="0" marR="0" marT="13906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tc>
                  <a:txBody>
                    <a:bodyPr/>
                    <a:lstStyle/>
                    <a:p>
                      <a:pPr marL="541655">
                        <a:lnSpc>
                          <a:spcPct val="100000"/>
                        </a:lnSpc>
                        <a:spcBef>
                          <a:spcPts val="965"/>
                        </a:spcBef>
                      </a:pPr>
                      <a:r>
                        <a:rPr sz="1400" dirty="0">
                          <a:latin typeface="+mn-lt"/>
                          <a:cs typeface="Arial"/>
                        </a:rPr>
                        <a:t>39.039</a:t>
                      </a:r>
                      <a:r>
                        <a:rPr sz="1400" spc="-45" dirty="0">
                          <a:latin typeface="+mn-lt"/>
                          <a:cs typeface="Arial"/>
                        </a:rPr>
                        <a:t> </a:t>
                      </a:r>
                      <a:r>
                        <a:rPr sz="1400" spc="-35" dirty="0">
                          <a:latin typeface="+mn-lt"/>
                          <a:cs typeface="Arial"/>
                        </a:rPr>
                        <a:t>ha</a:t>
                      </a:r>
                      <a:endParaRPr sz="1400">
                        <a:latin typeface="+mn-lt"/>
                        <a:cs typeface="Arial"/>
                      </a:endParaRPr>
                    </a:p>
                  </a:txBody>
                  <a:tcPr marL="0" marR="0" marT="1225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tc>
                  <a:txBody>
                    <a:bodyPr/>
                    <a:lstStyle/>
                    <a:p>
                      <a:pPr marL="473709">
                        <a:lnSpc>
                          <a:spcPct val="100000"/>
                        </a:lnSpc>
                        <a:spcBef>
                          <a:spcPts val="1005"/>
                        </a:spcBef>
                      </a:pPr>
                      <a:r>
                        <a:rPr sz="1400" spc="-10" dirty="0">
                          <a:latin typeface="+mn-lt"/>
                          <a:cs typeface="Arial"/>
                        </a:rPr>
                        <a:t>153.115</a:t>
                      </a:r>
                      <a:r>
                        <a:rPr sz="1400" spc="-80" dirty="0">
                          <a:latin typeface="+mn-lt"/>
                          <a:cs typeface="Arial"/>
                        </a:rPr>
                        <a:t> </a:t>
                      </a:r>
                      <a:r>
                        <a:rPr sz="1400" spc="-25" dirty="0">
                          <a:latin typeface="+mn-lt"/>
                          <a:cs typeface="Arial"/>
                        </a:rPr>
                        <a:t>ton</a:t>
                      </a:r>
                      <a:endParaRPr sz="1400" dirty="0">
                        <a:latin typeface="+mn-lt"/>
                        <a:cs typeface="Arial"/>
                      </a:endParaRPr>
                    </a:p>
                  </a:txBody>
                  <a:tcPr marL="0" marR="0" marT="1276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tc>
                  <a:txBody>
                    <a:bodyPr/>
                    <a:lstStyle/>
                    <a:p>
                      <a:pPr marL="1270" algn="ctr">
                        <a:lnSpc>
                          <a:spcPct val="100000"/>
                        </a:lnSpc>
                        <a:spcBef>
                          <a:spcPts val="965"/>
                        </a:spcBef>
                      </a:pPr>
                      <a:r>
                        <a:rPr sz="1400" spc="-10" dirty="0">
                          <a:latin typeface="+mn-lt"/>
                          <a:cs typeface="Arial"/>
                        </a:rPr>
                        <a:t>5.310,96</a:t>
                      </a:r>
                      <a:endParaRPr sz="1400">
                        <a:latin typeface="+mn-lt"/>
                        <a:cs typeface="Arial"/>
                      </a:endParaRPr>
                    </a:p>
                  </a:txBody>
                  <a:tcPr marL="0" marR="0" marT="1225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tc>
                  <a:txBody>
                    <a:bodyPr/>
                    <a:lstStyle/>
                    <a:p>
                      <a:pPr marL="595630">
                        <a:lnSpc>
                          <a:spcPct val="100000"/>
                        </a:lnSpc>
                        <a:spcBef>
                          <a:spcPts val="965"/>
                        </a:spcBef>
                      </a:pPr>
                      <a:r>
                        <a:rPr sz="1400" dirty="0">
                          <a:latin typeface="+mn-lt"/>
                          <a:cs typeface="Arial"/>
                        </a:rPr>
                        <a:t>82.91</a:t>
                      </a:r>
                      <a:r>
                        <a:rPr sz="1400" spc="-30" dirty="0">
                          <a:latin typeface="+mn-lt"/>
                          <a:cs typeface="Arial"/>
                        </a:rPr>
                        <a:t> </a:t>
                      </a:r>
                      <a:r>
                        <a:rPr sz="1400" spc="-25" dirty="0">
                          <a:latin typeface="+mn-lt"/>
                          <a:cs typeface="Arial"/>
                        </a:rPr>
                        <a:t>kg</a:t>
                      </a:r>
                      <a:endParaRPr sz="1400">
                        <a:latin typeface="+mn-lt"/>
                        <a:cs typeface="Arial"/>
                      </a:endParaRPr>
                    </a:p>
                  </a:txBody>
                  <a:tcPr marL="0" marR="0" marT="1225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extLst>
                  <a:ext uri="{0D108BD9-81ED-4DB2-BD59-A6C34878D82A}">
                    <a16:rowId xmlns:a16="http://schemas.microsoft.com/office/drawing/2014/main" val="10002"/>
                  </a:ext>
                </a:extLst>
              </a:tr>
              <a:tr h="468630">
                <a:tc>
                  <a:txBody>
                    <a:bodyPr/>
                    <a:lstStyle/>
                    <a:p>
                      <a:pPr marL="3175" algn="ctr">
                        <a:lnSpc>
                          <a:spcPct val="100000"/>
                        </a:lnSpc>
                        <a:spcBef>
                          <a:spcPts val="1095"/>
                        </a:spcBef>
                      </a:pPr>
                      <a:r>
                        <a:rPr sz="1200" b="1" spc="-10" dirty="0">
                          <a:solidFill>
                            <a:srgbClr val="171717"/>
                          </a:solidFill>
                          <a:latin typeface="+mn-lt"/>
                          <a:cs typeface="Arial"/>
                        </a:rPr>
                        <a:t>ITALIA</a:t>
                      </a:r>
                      <a:endParaRPr sz="1200">
                        <a:latin typeface="+mn-lt"/>
                        <a:cs typeface="Arial"/>
                      </a:endParaRPr>
                    </a:p>
                  </a:txBody>
                  <a:tcPr marL="0" marR="0" marT="13906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0E0E0"/>
                    </a:solidFill>
                  </a:tcPr>
                </a:tc>
                <a:tc>
                  <a:txBody>
                    <a:bodyPr/>
                    <a:lstStyle/>
                    <a:p>
                      <a:pPr marL="541655">
                        <a:lnSpc>
                          <a:spcPct val="100000"/>
                        </a:lnSpc>
                        <a:spcBef>
                          <a:spcPts val="965"/>
                        </a:spcBef>
                      </a:pPr>
                      <a:r>
                        <a:rPr sz="1400" dirty="0">
                          <a:latin typeface="+mn-lt"/>
                          <a:cs typeface="Arial"/>
                        </a:rPr>
                        <a:t>16.200</a:t>
                      </a:r>
                      <a:r>
                        <a:rPr sz="1400" spc="-45" dirty="0">
                          <a:latin typeface="+mn-lt"/>
                          <a:cs typeface="Arial"/>
                        </a:rPr>
                        <a:t> </a:t>
                      </a:r>
                      <a:r>
                        <a:rPr sz="1400" spc="-35" dirty="0">
                          <a:latin typeface="+mn-lt"/>
                          <a:cs typeface="Arial"/>
                        </a:rPr>
                        <a:t>ha</a:t>
                      </a:r>
                      <a:endParaRPr sz="1400">
                        <a:latin typeface="+mn-lt"/>
                        <a:cs typeface="Arial"/>
                      </a:endParaRPr>
                    </a:p>
                  </a:txBody>
                  <a:tcPr marL="0" marR="0" marT="1225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0E0E0"/>
                    </a:solidFill>
                  </a:tcPr>
                </a:tc>
                <a:tc>
                  <a:txBody>
                    <a:bodyPr/>
                    <a:lstStyle/>
                    <a:p>
                      <a:pPr algn="ctr">
                        <a:lnSpc>
                          <a:spcPct val="100000"/>
                        </a:lnSpc>
                        <a:spcBef>
                          <a:spcPts val="1005"/>
                        </a:spcBef>
                      </a:pPr>
                      <a:r>
                        <a:rPr sz="1400" dirty="0">
                          <a:latin typeface="+mn-lt"/>
                          <a:cs typeface="Arial"/>
                        </a:rPr>
                        <a:t>79.650</a:t>
                      </a:r>
                      <a:r>
                        <a:rPr sz="1400" spc="-40" dirty="0">
                          <a:latin typeface="+mn-lt"/>
                          <a:cs typeface="Arial"/>
                        </a:rPr>
                        <a:t> </a:t>
                      </a:r>
                      <a:r>
                        <a:rPr sz="1400" spc="-25" dirty="0">
                          <a:latin typeface="+mn-lt"/>
                          <a:cs typeface="Arial"/>
                        </a:rPr>
                        <a:t>ton</a:t>
                      </a:r>
                      <a:endParaRPr sz="1400">
                        <a:latin typeface="+mn-lt"/>
                        <a:cs typeface="Arial"/>
                      </a:endParaRPr>
                    </a:p>
                  </a:txBody>
                  <a:tcPr marL="0" marR="0" marT="12763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0E0E0"/>
                    </a:solidFill>
                  </a:tcPr>
                </a:tc>
                <a:tc>
                  <a:txBody>
                    <a:bodyPr/>
                    <a:lstStyle/>
                    <a:p>
                      <a:pPr marL="1270" algn="ctr">
                        <a:lnSpc>
                          <a:spcPct val="100000"/>
                        </a:lnSpc>
                        <a:spcBef>
                          <a:spcPts val="965"/>
                        </a:spcBef>
                      </a:pPr>
                      <a:r>
                        <a:rPr sz="1400" spc="-10" dirty="0">
                          <a:latin typeface="+mn-lt"/>
                          <a:cs typeface="Arial"/>
                        </a:rPr>
                        <a:t>170.330</a:t>
                      </a:r>
                      <a:endParaRPr sz="1400" dirty="0">
                        <a:latin typeface="+mn-lt"/>
                        <a:cs typeface="Arial"/>
                      </a:endParaRPr>
                    </a:p>
                  </a:txBody>
                  <a:tcPr marL="0" marR="0" marT="1225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0E0E0"/>
                    </a:solidFill>
                  </a:tcPr>
                </a:tc>
                <a:tc>
                  <a:txBody>
                    <a:bodyPr/>
                    <a:lstStyle/>
                    <a:p>
                      <a:pPr algn="ctr">
                        <a:lnSpc>
                          <a:spcPct val="100000"/>
                        </a:lnSpc>
                        <a:spcBef>
                          <a:spcPts val="965"/>
                        </a:spcBef>
                      </a:pPr>
                      <a:r>
                        <a:rPr sz="1400" dirty="0">
                          <a:latin typeface="+mn-lt"/>
                          <a:cs typeface="Arial"/>
                        </a:rPr>
                        <a:t>125</a:t>
                      </a:r>
                      <a:r>
                        <a:rPr sz="1400" spc="-20" dirty="0">
                          <a:latin typeface="+mn-lt"/>
                          <a:cs typeface="Arial"/>
                        </a:rPr>
                        <a:t> </a:t>
                      </a:r>
                      <a:r>
                        <a:rPr sz="1400" spc="-25" dirty="0">
                          <a:latin typeface="+mn-lt"/>
                          <a:cs typeface="Arial"/>
                        </a:rPr>
                        <a:t>kg</a:t>
                      </a:r>
                      <a:endParaRPr sz="1400">
                        <a:latin typeface="+mn-lt"/>
                        <a:cs typeface="Arial"/>
                      </a:endParaRPr>
                    </a:p>
                  </a:txBody>
                  <a:tcPr marL="0" marR="0" marT="1225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0E0E0"/>
                    </a:solidFill>
                  </a:tcPr>
                </a:tc>
                <a:extLst>
                  <a:ext uri="{0D108BD9-81ED-4DB2-BD59-A6C34878D82A}">
                    <a16:rowId xmlns:a16="http://schemas.microsoft.com/office/drawing/2014/main" val="10003"/>
                  </a:ext>
                </a:extLst>
              </a:tr>
              <a:tr h="304800">
                <a:tc>
                  <a:txBody>
                    <a:bodyPr/>
                    <a:lstStyle/>
                    <a:p>
                      <a:pPr marL="3175" algn="ctr">
                        <a:lnSpc>
                          <a:spcPct val="100000"/>
                        </a:lnSpc>
                        <a:spcBef>
                          <a:spcPts val="450"/>
                        </a:spcBef>
                      </a:pPr>
                      <a:r>
                        <a:rPr sz="1200" b="1" spc="-10" dirty="0">
                          <a:solidFill>
                            <a:srgbClr val="171717"/>
                          </a:solidFill>
                          <a:latin typeface="+mn-lt"/>
                          <a:cs typeface="Arial"/>
                        </a:rPr>
                        <a:t>ESPAÑA</a:t>
                      </a:r>
                      <a:endParaRPr sz="1200">
                        <a:latin typeface="+mn-lt"/>
                        <a:cs typeface="Arial"/>
                      </a:endParaRPr>
                    </a:p>
                  </a:txBody>
                  <a:tcPr marL="0" marR="0" marT="571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tc>
                  <a:txBody>
                    <a:bodyPr/>
                    <a:lstStyle/>
                    <a:p>
                      <a:pPr marL="541655">
                        <a:lnSpc>
                          <a:spcPct val="100000"/>
                        </a:lnSpc>
                        <a:spcBef>
                          <a:spcPts val="320"/>
                        </a:spcBef>
                      </a:pPr>
                      <a:r>
                        <a:rPr sz="1400" dirty="0">
                          <a:latin typeface="+mn-lt"/>
                          <a:cs typeface="Arial"/>
                        </a:rPr>
                        <a:t>16.690</a:t>
                      </a:r>
                      <a:r>
                        <a:rPr sz="1400" spc="-50" dirty="0">
                          <a:latin typeface="+mn-lt"/>
                          <a:cs typeface="Arial"/>
                        </a:rPr>
                        <a:t> </a:t>
                      </a:r>
                      <a:r>
                        <a:rPr sz="1400" spc="-25" dirty="0">
                          <a:latin typeface="+mn-lt"/>
                          <a:cs typeface="Arial"/>
                        </a:rPr>
                        <a:t>ha</a:t>
                      </a:r>
                      <a:endParaRPr sz="1400">
                        <a:latin typeface="+mn-lt"/>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tc>
                  <a:txBody>
                    <a:bodyPr/>
                    <a:lstStyle/>
                    <a:p>
                      <a:pPr marL="1905" algn="ctr">
                        <a:lnSpc>
                          <a:spcPct val="100000"/>
                        </a:lnSpc>
                        <a:spcBef>
                          <a:spcPts val="360"/>
                        </a:spcBef>
                      </a:pPr>
                      <a:r>
                        <a:rPr sz="1400" dirty="0">
                          <a:latin typeface="+mn-lt"/>
                          <a:cs typeface="Arial"/>
                        </a:rPr>
                        <a:t>126.980</a:t>
                      </a:r>
                      <a:r>
                        <a:rPr sz="1400" spc="-40" dirty="0">
                          <a:latin typeface="+mn-lt"/>
                          <a:cs typeface="Arial"/>
                        </a:rPr>
                        <a:t> </a:t>
                      </a:r>
                      <a:r>
                        <a:rPr sz="1400" spc="-25" dirty="0">
                          <a:latin typeface="+mn-lt"/>
                          <a:cs typeface="Arial"/>
                        </a:rPr>
                        <a:t>ton</a:t>
                      </a:r>
                      <a:endParaRPr sz="1400">
                        <a:latin typeface="+mn-lt"/>
                        <a:cs typeface="Arial"/>
                      </a:endParaRPr>
                    </a:p>
                  </a:txBody>
                  <a:tcPr marL="0" marR="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tc>
                  <a:txBody>
                    <a:bodyPr/>
                    <a:lstStyle/>
                    <a:p>
                      <a:pPr algn="ctr">
                        <a:lnSpc>
                          <a:spcPct val="100000"/>
                        </a:lnSpc>
                        <a:spcBef>
                          <a:spcPts val="320"/>
                        </a:spcBef>
                      </a:pPr>
                      <a:r>
                        <a:rPr sz="1400" spc="-10" dirty="0">
                          <a:latin typeface="+mn-lt"/>
                          <a:cs typeface="Arial"/>
                        </a:rPr>
                        <a:t>3.036.242</a:t>
                      </a:r>
                      <a:endParaRPr sz="1400">
                        <a:latin typeface="+mn-lt"/>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tc>
                  <a:txBody>
                    <a:bodyPr/>
                    <a:lstStyle/>
                    <a:p>
                      <a:pPr algn="ctr">
                        <a:lnSpc>
                          <a:spcPct val="100000"/>
                        </a:lnSpc>
                        <a:spcBef>
                          <a:spcPts val="320"/>
                        </a:spcBef>
                      </a:pPr>
                      <a:r>
                        <a:rPr sz="1400" dirty="0">
                          <a:latin typeface="+mn-lt"/>
                          <a:cs typeface="Arial"/>
                        </a:rPr>
                        <a:t>125</a:t>
                      </a:r>
                      <a:r>
                        <a:rPr sz="1400" spc="-25" dirty="0">
                          <a:latin typeface="+mn-lt"/>
                          <a:cs typeface="Arial"/>
                        </a:rPr>
                        <a:t> kg</a:t>
                      </a:r>
                      <a:endParaRPr sz="1400" dirty="0">
                        <a:latin typeface="+mn-lt"/>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extLst>
                  <a:ext uri="{0D108BD9-81ED-4DB2-BD59-A6C34878D82A}">
                    <a16:rowId xmlns:a16="http://schemas.microsoft.com/office/drawing/2014/main" val="10004"/>
                  </a:ext>
                </a:extLst>
              </a:tr>
            </a:tbl>
          </a:graphicData>
        </a:graphic>
      </p:graphicFrame>
      <p:sp>
        <p:nvSpPr>
          <p:cNvPr id="4" name="object 6">
            <a:extLst>
              <a:ext uri="{FF2B5EF4-FFF2-40B4-BE49-F238E27FC236}">
                <a16:creationId xmlns:a16="http://schemas.microsoft.com/office/drawing/2014/main" id="{920B4E4C-C7E7-8E38-A210-2C752FB27FA9}"/>
              </a:ext>
            </a:extLst>
          </p:cNvPr>
          <p:cNvSpPr txBox="1"/>
          <p:nvPr/>
        </p:nvSpPr>
        <p:spPr>
          <a:xfrm>
            <a:off x="1086738" y="5146929"/>
            <a:ext cx="9198610" cy="536044"/>
          </a:xfrm>
          <a:prstGeom prst="rect">
            <a:avLst/>
          </a:prstGeom>
        </p:spPr>
        <p:txBody>
          <a:bodyPr vert="horz" wrap="square" lIns="0" tIns="12700" rIns="0" bIns="0" rtlCol="0">
            <a:spAutoFit/>
          </a:bodyPr>
          <a:lstStyle/>
          <a:p>
            <a:pPr marL="12700" marR="5080">
              <a:lnSpc>
                <a:spcPct val="150100"/>
              </a:lnSpc>
              <a:spcBef>
                <a:spcPts val="100"/>
              </a:spcBef>
            </a:pPr>
            <a:r>
              <a:rPr sz="1200" b="1" dirty="0">
                <a:latin typeface="+mn-lt"/>
                <a:cs typeface="Arial"/>
              </a:rPr>
              <a:t>Italia</a:t>
            </a:r>
            <a:r>
              <a:rPr sz="1200" b="1" spc="15" dirty="0">
                <a:latin typeface="+mn-lt"/>
                <a:cs typeface="Arial"/>
              </a:rPr>
              <a:t> </a:t>
            </a:r>
            <a:r>
              <a:rPr sz="1200" b="1" dirty="0">
                <a:latin typeface="+mn-lt"/>
                <a:cs typeface="Arial"/>
              </a:rPr>
              <a:t>se</a:t>
            </a:r>
            <a:r>
              <a:rPr sz="1200" b="1" spc="30" dirty="0">
                <a:latin typeface="+mn-lt"/>
                <a:cs typeface="Arial"/>
              </a:rPr>
              <a:t> </a:t>
            </a:r>
            <a:r>
              <a:rPr sz="1200" b="1" dirty="0">
                <a:latin typeface="+mn-lt"/>
                <a:cs typeface="Arial"/>
              </a:rPr>
              <a:t>plantea</a:t>
            </a:r>
            <a:r>
              <a:rPr sz="1200" b="1" spc="20" dirty="0">
                <a:latin typeface="+mn-lt"/>
                <a:cs typeface="Arial"/>
              </a:rPr>
              <a:t> </a:t>
            </a:r>
            <a:r>
              <a:rPr sz="1200" b="1" dirty="0">
                <a:latin typeface="+mn-lt"/>
                <a:cs typeface="Arial"/>
              </a:rPr>
              <a:t>como</a:t>
            </a:r>
            <a:r>
              <a:rPr sz="1200" b="1" spc="25" dirty="0">
                <a:latin typeface="+mn-lt"/>
                <a:cs typeface="Arial"/>
              </a:rPr>
              <a:t> </a:t>
            </a:r>
            <a:r>
              <a:rPr sz="1200" b="1" dirty="0">
                <a:latin typeface="+mn-lt"/>
                <a:cs typeface="Arial"/>
              </a:rPr>
              <a:t>una</a:t>
            </a:r>
            <a:r>
              <a:rPr sz="1200" b="1" spc="25" dirty="0">
                <a:latin typeface="+mn-lt"/>
                <a:cs typeface="Arial"/>
              </a:rPr>
              <a:t> </a:t>
            </a:r>
            <a:r>
              <a:rPr sz="1200" b="1" dirty="0">
                <a:latin typeface="+mn-lt"/>
                <a:cs typeface="Arial"/>
              </a:rPr>
              <a:t>alternativa</a:t>
            </a:r>
            <a:r>
              <a:rPr sz="1200" b="1" spc="25" dirty="0">
                <a:latin typeface="+mn-lt"/>
                <a:cs typeface="Arial"/>
              </a:rPr>
              <a:t> </a:t>
            </a:r>
            <a:r>
              <a:rPr sz="1200" b="1" dirty="0">
                <a:latin typeface="+mn-lt"/>
                <a:cs typeface="Arial"/>
              </a:rPr>
              <a:t>muy</a:t>
            </a:r>
            <a:r>
              <a:rPr sz="1200" b="1" spc="5" dirty="0">
                <a:latin typeface="+mn-lt"/>
                <a:cs typeface="Arial"/>
              </a:rPr>
              <a:t> </a:t>
            </a:r>
            <a:r>
              <a:rPr sz="1200" b="1" dirty="0">
                <a:latin typeface="+mn-lt"/>
                <a:cs typeface="Arial"/>
              </a:rPr>
              <a:t>interesante</a:t>
            </a:r>
            <a:r>
              <a:rPr sz="1200" b="1" spc="20" dirty="0">
                <a:latin typeface="+mn-lt"/>
                <a:cs typeface="Arial"/>
              </a:rPr>
              <a:t> </a:t>
            </a:r>
            <a:r>
              <a:rPr sz="1200" dirty="0">
                <a:latin typeface="+mn-lt"/>
                <a:cs typeface="Arial"/>
              </a:rPr>
              <a:t>para</a:t>
            </a:r>
            <a:r>
              <a:rPr sz="1200" spc="35" dirty="0">
                <a:latin typeface="+mn-lt"/>
                <a:cs typeface="Arial"/>
              </a:rPr>
              <a:t> </a:t>
            </a:r>
            <a:r>
              <a:rPr sz="1200" dirty="0">
                <a:latin typeface="+mn-lt"/>
                <a:cs typeface="Arial"/>
              </a:rPr>
              <a:t>iniciar</a:t>
            </a:r>
            <a:r>
              <a:rPr sz="1200" spc="20" dirty="0">
                <a:latin typeface="+mn-lt"/>
                <a:cs typeface="Arial"/>
              </a:rPr>
              <a:t> </a:t>
            </a:r>
            <a:r>
              <a:rPr sz="1200" dirty="0">
                <a:latin typeface="+mn-lt"/>
                <a:cs typeface="Arial"/>
              </a:rPr>
              <a:t>la</a:t>
            </a:r>
            <a:r>
              <a:rPr sz="1200" spc="30" dirty="0">
                <a:latin typeface="+mn-lt"/>
                <a:cs typeface="Arial"/>
              </a:rPr>
              <a:t> </a:t>
            </a:r>
            <a:r>
              <a:rPr sz="1200" dirty="0">
                <a:latin typeface="+mn-lt"/>
                <a:cs typeface="Arial"/>
              </a:rPr>
              <a:t>internacionalización,</a:t>
            </a:r>
            <a:r>
              <a:rPr sz="1200" spc="20" dirty="0">
                <a:latin typeface="+mn-lt"/>
                <a:cs typeface="Arial"/>
              </a:rPr>
              <a:t> </a:t>
            </a:r>
            <a:r>
              <a:rPr sz="1200" dirty="0">
                <a:latin typeface="+mn-lt"/>
                <a:cs typeface="Arial"/>
              </a:rPr>
              <a:t>dado</a:t>
            </a:r>
            <a:r>
              <a:rPr sz="1200" spc="25" dirty="0">
                <a:latin typeface="+mn-lt"/>
                <a:cs typeface="Arial"/>
              </a:rPr>
              <a:t> </a:t>
            </a:r>
            <a:r>
              <a:rPr sz="1200" dirty="0">
                <a:latin typeface="+mn-lt"/>
                <a:cs typeface="Arial"/>
              </a:rPr>
              <a:t>su</a:t>
            </a:r>
            <a:r>
              <a:rPr sz="1200" spc="25" dirty="0">
                <a:latin typeface="+mn-lt"/>
                <a:cs typeface="Arial"/>
              </a:rPr>
              <a:t> </a:t>
            </a:r>
            <a:r>
              <a:rPr sz="1200" dirty="0">
                <a:latin typeface="+mn-lt"/>
                <a:cs typeface="Arial"/>
              </a:rPr>
              <a:t>igual</a:t>
            </a:r>
            <a:r>
              <a:rPr sz="1200" spc="25" dirty="0">
                <a:latin typeface="+mn-lt"/>
                <a:cs typeface="Arial"/>
              </a:rPr>
              <a:t> </a:t>
            </a:r>
            <a:r>
              <a:rPr sz="1200" dirty="0">
                <a:latin typeface="+mn-lt"/>
                <a:cs typeface="Arial"/>
              </a:rPr>
              <a:t>consumo</a:t>
            </a:r>
            <a:r>
              <a:rPr sz="1200" spc="20" dirty="0">
                <a:latin typeface="+mn-lt"/>
                <a:cs typeface="Arial"/>
              </a:rPr>
              <a:t> </a:t>
            </a:r>
            <a:r>
              <a:rPr sz="1200" dirty="0">
                <a:latin typeface="+mn-lt"/>
                <a:cs typeface="Arial"/>
              </a:rPr>
              <a:t>de</a:t>
            </a:r>
            <a:r>
              <a:rPr sz="1200" spc="30" dirty="0">
                <a:latin typeface="+mn-lt"/>
                <a:cs typeface="Arial"/>
              </a:rPr>
              <a:t> </a:t>
            </a:r>
            <a:r>
              <a:rPr sz="1200" dirty="0">
                <a:latin typeface="+mn-lt"/>
                <a:cs typeface="Arial"/>
              </a:rPr>
              <a:t>vegetales</a:t>
            </a:r>
            <a:r>
              <a:rPr sz="1200" spc="20" dirty="0">
                <a:latin typeface="+mn-lt"/>
                <a:cs typeface="Arial"/>
              </a:rPr>
              <a:t> </a:t>
            </a:r>
            <a:r>
              <a:rPr sz="1200" spc="-25" dirty="0">
                <a:latin typeface="+mn-lt"/>
                <a:cs typeface="Arial"/>
              </a:rPr>
              <a:t>per </a:t>
            </a:r>
            <a:r>
              <a:rPr sz="1200" dirty="0">
                <a:latin typeface="+mn-lt"/>
                <a:cs typeface="Arial"/>
              </a:rPr>
              <a:t>capita</a:t>
            </a:r>
            <a:r>
              <a:rPr sz="1200" spc="-20" dirty="0">
                <a:latin typeface="+mn-lt"/>
                <a:cs typeface="Arial"/>
              </a:rPr>
              <a:t> </a:t>
            </a:r>
            <a:r>
              <a:rPr sz="1200" dirty="0">
                <a:latin typeface="+mn-lt"/>
                <a:cs typeface="Arial"/>
              </a:rPr>
              <a:t>conforme</a:t>
            </a:r>
            <a:r>
              <a:rPr sz="1200" spc="-40" dirty="0">
                <a:latin typeface="+mn-lt"/>
                <a:cs typeface="Arial"/>
              </a:rPr>
              <a:t> </a:t>
            </a:r>
            <a:r>
              <a:rPr sz="1200" dirty="0">
                <a:latin typeface="+mn-lt"/>
                <a:cs typeface="Arial"/>
              </a:rPr>
              <a:t>España,</a:t>
            </a:r>
            <a:r>
              <a:rPr sz="1200" spc="-30" dirty="0">
                <a:latin typeface="+mn-lt"/>
                <a:cs typeface="Arial"/>
              </a:rPr>
              <a:t> </a:t>
            </a:r>
            <a:r>
              <a:rPr sz="1200" dirty="0">
                <a:latin typeface="+mn-lt"/>
                <a:cs typeface="Arial"/>
              </a:rPr>
              <a:t>pero</a:t>
            </a:r>
            <a:r>
              <a:rPr sz="1200" spc="-25" dirty="0">
                <a:latin typeface="+mn-lt"/>
                <a:cs typeface="Arial"/>
              </a:rPr>
              <a:t> </a:t>
            </a:r>
            <a:r>
              <a:rPr sz="1200" dirty="0">
                <a:latin typeface="+mn-lt"/>
                <a:cs typeface="Arial"/>
              </a:rPr>
              <a:t>con</a:t>
            </a:r>
            <a:r>
              <a:rPr sz="1200" spc="-5" dirty="0">
                <a:latin typeface="+mn-lt"/>
                <a:cs typeface="Arial"/>
              </a:rPr>
              <a:t> </a:t>
            </a:r>
            <a:r>
              <a:rPr sz="1200" dirty="0">
                <a:latin typeface="+mn-lt"/>
                <a:cs typeface="Arial"/>
              </a:rPr>
              <a:t>una</a:t>
            </a:r>
            <a:r>
              <a:rPr sz="1200" spc="-20" dirty="0">
                <a:latin typeface="+mn-lt"/>
                <a:cs typeface="Arial"/>
              </a:rPr>
              <a:t> </a:t>
            </a:r>
            <a:r>
              <a:rPr sz="1200" dirty="0">
                <a:latin typeface="+mn-lt"/>
                <a:cs typeface="Arial"/>
              </a:rPr>
              <a:t>cantidad</a:t>
            </a:r>
            <a:r>
              <a:rPr sz="1200" spc="-35" dirty="0">
                <a:latin typeface="+mn-lt"/>
                <a:cs typeface="Arial"/>
              </a:rPr>
              <a:t> </a:t>
            </a:r>
            <a:r>
              <a:rPr sz="1200" dirty="0">
                <a:latin typeface="+mn-lt"/>
                <a:cs typeface="Arial"/>
              </a:rPr>
              <a:t>de</a:t>
            </a:r>
            <a:r>
              <a:rPr sz="1200" spc="-20" dirty="0">
                <a:latin typeface="+mn-lt"/>
                <a:cs typeface="Arial"/>
              </a:rPr>
              <a:t> </a:t>
            </a:r>
            <a:r>
              <a:rPr sz="1200" dirty="0">
                <a:latin typeface="+mn-lt"/>
                <a:cs typeface="Arial"/>
              </a:rPr>
              <a:t>producción</a:t>
            </a:r>
            <a:r>
              <a:rPr sz="1200" spc="-35" dirty="0">
                <a:latin typeface="+mn-lt"/>
                <a:cs typeface="Arial"/>
              </a:rPr>
              <a:t> </a:t>
            </a:r>
            <a:r>
              <a:rPr sz="1200" dirty="0">
                <a:latin typeface="+mn-lt"/>
                <a:cs typeface="Arial"/>
              </a:rPr>
              <a:t>muy</a:t>
            </a:r>
            <a:r>
              <a:rPr sz="1200" spc="-10" dirty="0">
                <a:latin typeface="+mn-lt"/>
                <a:cs typeface="Arial"/>
              </a:rPr>
              <a:t> inferior.</a:t>
            </a:r>
            <a:endParaRPr sz="1200">
              <a:latin typeface="+mn-lt"/>
              <a:cs typeface="Arial"/>
            </a:endParaRPr>
          </a:p>
        </p:txBody>
      </p:sp>
    </p:spTree>
    <p:extLst>
      <p:ext uri="{BB962C8B-B14F-4D97-AF65-F5344CB8AC3E}">
        <p14:creationId xmlns:p14="http://schemas.microsoft.com/office/powerpoint/2010/main" val="469104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2</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5141875" cy="886781"/>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Principales productores</a:t>
            </a:r>
          </a:p>
          <a:p>
            <a:pPr marL="12700">
              <a:spcBef>
                <a:spcPts val="95"/>
              </a:spcBef>
            </a:pPr>
            <a:endParaRPr lang="es-ES" dirty="0">
              <a:solidFill>
                <a:schemeClr val="tx1"/>
              </a:solidFill>
              <a:latin typeface="+mj-lt"/>
            </a:endParaRPr>
          </a:p>
        </p:txBody>
      </p:sp>
      <p:graphicFrame>
        <p:nvGraphicFramePr>
          <p:cNvPr id="2" name="object 3">
            <a:extLst>
              <a:ext uri="{FF2B5EF4-FFF2-40B4-BE49-F238E27FC236}">
                <a16:creationId xmlns:a16="http://schemas.microsoft.com/office/drawing/2014/main" id="{44A9F232-1305-A2C3-1E52-1D9ED477E7AF}"/>
              </a:ext>
            </a:extLst>
          </p:cNvPr>
          <p:cNvGraphicFramePr>
            <a:graphicFrameLocks noGrp="1"/>
          </p:cNvGraphicFramePr>
          <p:nvPr>
            <p:extLst>
              <p:ext uri="{D42A27DB-BD31-4B8C-83A1-F6EECF244321}">
                <p14:modId xmlns:p14="http://schemas.microsoft.com/office/powerpoint/2010/main" val="483457835"/>
              </p:ext>
            </p:extLst>
          </p:nvPr>
        </p:nvGraphicFramePr>
        <p:xfrm>
          <a:off x="1025753" y="2192336"/>
          <a:ext cx="6289040" cy="2343150"/>
        </p:xfrm>
        <a:graphic>
          <a:graphicData uri="http://schemas.openxmlformats.org/drawingml/2006/table">
            <a:tbl>
              <a:tblPr firstRow="1" bandRow="1">
                <a:tableStyleId>{2D5ABB26-0587-4C30-8999-92F81FD0307C}</a:tableStyleId>
              </a:tblPr>
              <a:tblGrid>
                <a:gridCol w="3144520">
                  <a:extLst>
                    <a:ext uri="{9D8B030D-6E8A-4147-A177-3AD203B41FA5}">
                      <a16:colId xmlns:a16="http://schemas.microsoft.com/office/drawing/2014/main" val="20000"/>
                    </a:ext>
                  </a:extLst>
                </a:gridCol>
                <a:gridCol w="3144520">
                  <a:extLst>
                    <a:ext uri="{9D8B030D-6E8A-4147-A177-3AD203B41FA5}">
                      <a16:colId xmlns:a16="http://schemas.microsoft.com/office/drawing/2014/main" val="20001"/>
                    </a:ext>
                  </a:extLst>
                </a:gridCol>
              </a:tblGrid>
              <a:tr h="468630">
                <a:tc>
                  <a:txBody>
                    <a:bodyPr/>
                    <a:lstStyle/>
                    <a:p>
                      <a:pPr>
                        <a:lnSpc>
                          <a:spcPct val="100000"/>
                        </a:lnSpc>
                      </a:pPr>
                      <a:endParaRPr sz="1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A4A4A4"/>
                    </a:solidFill>
                  </a:tcPr>
                </a:tc>
                <a:tc>
                  <a:txBody>
                    <a:bodyPr/>
                    <a:lstStyle/>
                    <a:p>
                      <a:pPr>
                        <a:lnSpc>
                          <a:spcPct val="100000"/>
                        </a:lnSpc>
                      </a:pPr>
                      <a:endParaRPr sz="1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A4A4A4"/>
                    </a:solidFill>
                  </a:tcPr>
                </a:tc>
                <a:extLst>
                  <a:ext uri="{0D108BD9-81ED-4DB2-BD59-A6C34878D82A}">
                    <a16:rowId xmlns:a16="http://schemas.microsoft.com/office/drawing/2014/main" val="10000"/>
                  </a:ext>
                </a:extLst>
              </a:tr>
              <a:tr h="468630">
                <a:tc>
                  <a:txBody>
                    <a:bodyPr/>
                    <a:lstStyle/>
                    <a:p>
                      <a:pPr marL="635" algn="ctr">
                        <a:lnSpc>
                          <a:spcPct val="100000"/>
                        </a:lnSpc>
                        <a:spcBef>
                          <a:spcPts val="1095"/>
                        </a:spcBef>
                      </a:pPr>
                      <a:r>
                        <a:rPr sz="1200" b="1" spc="-10" dirty="0">
                          <a:solidFill>
                            <a:srgbClr val="171717"/>
                          </a:solidFill>
                          <a:latin typeface="+mn-lt"/>
                          <a:cs typeface="Arial"/>
                        </a:rPr>
                        <a:t>ESTADOS</a:t>
                      </a:r>
                      <a:r>
                        <a:rPr sz="1200" b="1" spc="-40" dirty="0">
                          <a:solidFill>
                            <a:srgbClr val="171717"/>
                          </a:solidFill>
                          <a:latin typeface="+mn-lt"/>
                          <a:cs typeface="Arial"/>
                        </a:rPr>
                        <a:t> </a:t>
                      </a:r>
                      <a:r>
                        <a:rPr sz="1200" b="1" spc="-10" dirty="0">
                          <a:solidFill>
                            <a:srgbClr val="171717"/>
                          </a:solidFill>
                          <a:latin typeface="+mn-lt"/>
                          <a:cs typeface="Arial"/>
                        </a:rPr>
                        <a:t>UNIDOS</a:t>
                      </a:r>
                      <a:endParaRPr sz="1200" dirty="0">
                        <a:latin typeface="+mn-lt"/>
                        <a:cs typeface="Arial"/>
                      </a:endParaRPr>
                    </a:p>
                  </a:txBody>
                  <a:tcPr marL="0" marR="0" marT="13906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0E0E0"/>
                    </a:solidFill>
                  </a:tcPr>
                </a:tc>
                <a:tc>
                  <a:txBody>
                    <a:bodyPr/>
                    <a:lstStyle/>
                    <a:p>
                      <a:pPr>
                        <a:lnSpc>
                          <a:spcPct val="100000"/>
                        </a:lnSpc>
                      </a:pPr>
                      <a:endParaRPr sz="1400">
                        <a:latin typeface="Times New Roman"/>
                        <a:cs typeface="Times New Roman"/>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E0E0E0"/>
                    </a:solidFill>
                  </a:tcPr>
                </a:tc>
                <a:extLst>
                  <a:ext uri="{0D108BD9-81ED-4DB2-BD59-A6C34878D82A}">
                    <a16:rowId xmlns:a16="http://schemas.microsoft.com/office/drawing/2014/main" val="10001"/>
                  </a:ext>
                </a:extLst>
              </a:tr>
              <a:tr h="468630">
                <a:tc>
                  <a:txBody>
                    <a:bodyPr/>
                    <a:lstStyle/>
                    <a:p>
                      <a:pPr marL="635" algn="ctr">
                        <a:lnSpc>
                          <a:spcPct val="100000"/>
                        </a:lnSpc>
                        <a:spcBef>
                          <a:spcPts val="1095"/>
                        </a:spcBef>
                      </a:pPr>
                      <a:r>
                        <a:rPr sz="1200" b="1" dirty="0">
                          <a:solidFill>
                            <a:srgbClr val="171717"/>
                          </a:solidFill>
                          <a:latin typeface="+mn-lt"/>
                          <a:cs typeface="Arial"/>
                        </a:rPr>
                        <a:t>REINO</a:t>
                      </a:r>
                      <a:r>
                        <a:rPr sz="1200" b="1" spc="-40" dirty="0">
                          <a:solidFill>
                            <a:srgbClr val="171717"/>
                          </a:solidFill>
                          <a:latin typeface="+mn-lt"/>
                          <a:cs typeface="Arial"/>
                        </a:rPr>
                        <a:t> </a:t>
                      </a:r>
                      <a:r>
                        <a:rPr sz="1200" b="1" spc="-10" dirty="0">
                          <a:solidFill>
                            <a:srgbClr val="171717"/>
                          </a:solidFill>
                          <a:latin typeface="+mn-lt"/>
                          <a:cs typeface="Arial"/>
                        </a:rPr>
                        <a:t>UNIDO</a:t>
                      </a:r>
                      <a:endParaRPr sz="1200" dirty="0">
                        <a:latin typeface="+mn-lt"/>
                        <a:cs typeface="Arial"/>
                      </a:endParaRPr>
                    </a:p>
                  </a:txBody>
                  <a:tcPr marL="0" marR="0" marT="13906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tc>
                  <a:txBody>
                    <a:bodyPr/>
                    <a:lstStyle/>
                    <a:p>
                      <a:pPr>
                        <a:lnSpc>
                          <a:spcPct val="100000"/>
                        </a:lnSpc>
                      </a:pPr>
                      <a:endParaRPr sz="1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extLst>
                  <a:ext uri="{0D108BD9-81ED-4DB2-BD59-A6C34878D82A}">
                    <a16:rowId xmlns:a16="http://schemas.microsoft.com/office/drawing/2014/main" val="10002"/>
                  </a:ext>
                </a:extLst>
              </a:tr>
              <a:tr h="468630">
                <a:tc>
                  <a:txBody>
                    <a:bodyPr/>
                    <a:lstStyle/>
                    <a:p>
                      <a:pPr marL="3810" algn="ctr">
                        <a:lnSpc>
                          <a:spcPct val="100000"/>
                        </a:lnSpc>
                        <a:spcBef>
                          <a:spcPts val="1095"/>
                        </a:spcBef>
                      </a:pPr>
                      <a:r>
                        <a:rPr sz="1200" b="1" spc="-10" dirty="0">
                          <a:solidFill>
                            <a:srgbClr val="171717"/>
                          </a:solidFill>
                          <a:latin typeface="+mn-lt"/>
                          <a:cs typeface="Arial"/>
                        </a:rPr>
                        <a:t>ITALIA</a:t>
                      </a:r>
                      <a:endParaRPr sz="1200" dirty="0">
                        <a:latin typeface="+mn-lt"/>
                        <a:cs typeface="Arial"/>
                      </a:endParaRPr>
                    </a:p>
                  </a:txBody>
                  <a:tcPr marL="0" marR="0" marT="13906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0E0E0"/>
                    </a:solidFill>
                  </a:tcPr>
                </a:tc>
                <a:tc>
                  <a:txBody>
                    <a:bodyPr/>
                    <a:lstStyle/>
                    <a:p>
                      <a:pPr>
                        <a:lnSpc>
                          <a:spcPct val="100000"/>
                        </a:lnSpc>
                      </a:pPr>
                      <a:endParaRPr sz="14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0E0E0"/>
                    </a:solidFill>
                  </a:tcPr>
                </a:tc>
                <a:extLst>
                  <a:ext uri="{0D108BD9-81ED-4DB2-BD59-A6C34878D82A}">
                    <a16:rowId xmlns:a16="http://schemas.microsoft.com/office/drawing/2014/main" val="10003"/>
                  </a:ext>
                </a:extLst>
              </a:tr>
              <a:tr h="468630">
                <a:tc>
                  <a:txBody>
                    <a:bodyPr/>
                    <a:lstStyle/>
                    <a:p>
                      <a:pPr marL="4445" algn="ctr">
                        <a:lnSpc>
                          <a:spcPct val="100000"/>
                        </a:lnSpc>
                        <a:spcBef>
                          <a:spcPts val="1095"/>
                        </a:spcBef>
                      </a:pPr>
                      <a:r>
                        <a:rPr sz="1200" b="1" spc="-10" dirty="0">
                          <a:solidFill>
                            <a:srgbClr val="171717"/>
                          </a:solidFill>
                          <a:latin typeface="+mn-lt"/>
                          <a:cs typeface="Arial"/>
                        </a:rPr>
                        <a:t>ESPAÑA</a:t>
                      </a:r>
                      <a:endParaRPr sz="1200" dirty="0">
                        <a:latin typeface="+mn-lt"/>
                        <a:cs typeface="Arial"/>
                      </a:endParaRPr>
                    </a:p>
                  </a:txBody>
                  <a:tcPr marL="0" marR="0" marT="13906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tc>
                  <a:txBody>
                    <a:bodyPr/>
                    <a:lstStyle/>
                    <a:p>
                      <a:pPr>
                        <a:lnSpc>
                          <a:spcPct val="100000"/>
                        </a:lnSpc>
                      </a:pPr>
                      <a:endParaRPr sz="1400" dirty="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FEFEF"/>
                    </a:solidFill>
                  </a:tcPr>
                </a:tc>
                <a:extLst>
                  <a:ext uri="{0D108BD9-81ED-4DB2-BD59-A6C34878D82A}">
                    <a16:rowId xmlns:a16="http://schemas.microsoft.com/office/drawing/2014/main" val="10004"/>
                  </a:ext>
                </a:extLst>
              </a:tr>
            </a:tbl>
          </a:graphicData>
        </a:graphic>
      </p:graphicFrame>
      <p:sp>
        <p:nvSpPr>
          <p:cNvPr id="5" name="object 4">
            <a:extLst>
              <a:ext uri="{FF2B5EF4-FFF2-40B4-BE49-F238E27FC236}">
                <a16:creationId xmlns:a16="http://schemas.microsoft.com/office/drawing/2014/main" id="{141B938B-5709-78EE-332C-59ADF7AD0EFC}"/>
              </a:ext>
            </a:extLst>
          </p:cNvPr>
          <p:cNvSpPr txBox="1"/>
          <p:nvPr/>
        </p:nvSpPr>
        <p:spPr>
          <a:xfrm>
            <a:off x="6155791" y="4573077"/>
            <a:ext cx="1171575" cy="151323"/>
          </a:xfrm>
          <a:prstGeom prst="rect">
            <a:avLst/>
          </a:prstGeom>
        </p:spPr>
        <p:txBody>
          <a:bodyPr vert="horz" wrap="square" lIns="0" tIns="12700" rIns="0" bIns="0" rtlCol="0">
            <a:spAutoFit/>
          </a:bodyPr>
          <a:lstStyle/>
          <a:p>
            <a:pPr marL="12700">
              <a:lnSpc>
                <a:spcPct val="100000"/>
              </a:lnSpc>
              <a:spcBef>
                <a:spcPts val="100"/>
              </a:spcBef>
            </a:pPr>
            <a:r>
              <a:rPr sz="900" i="1" dirty="0">
                <a:solidFill>
                  <a:srgbClr val="171717"/>
                </a:solidFill>
                <a:latin typeface="+mn-lt"/>
                <a:cs typeface="Arial"/>
              </a:rPr>
              <a:t>Fuente:</a:t>
            </a:r>
            <a:r>
              <a:rPr sz="900" i="1" spc="-55" dirty="0">
                <a:solidFill>
                  <a:srgbClr val="171717"/>
                </a:solidFill>
                <a:latin typeface="+mn-lt"/>
                <a:cs typeface="Arial"/>
              </a:rPr>
              <a:t> </a:t>
            </a:r>
            <a:r>
              <a:rPr sz="900" i="1" spc="-10" dirty="0">
                <a:solidFill>
                  <a:srgbClr val="171717"/>
                </a:solidFill>
                <a:latin typeface="+mn-lt"/>
                <a:cs typeface="Arial"/>
              </a:rPr>
              <a:t>europages.es/</a:t>
            </a:r>
            <a:endParaRPr sz="900" dirty="0">
              <a:latin typeface="+mn-lt"/>
              <a:cs typeface="Arial"/>
            </a:endParaRPr>
          </a:p>
        </p:txBody>
      </p:sp>
      <p:sp>
        <p:nvSpPr>
          <p:cNvPr id="6" name="object 5">
            <a:extLst>
              <a:ext uri="{FF2B5EF4-FFF2-40B4-BE49-F238E27FC236}">
                <a16:creationId xmlns:a16="http://schemas.microsoft.com/office/drawing/2014/main" id="{9554892D-ED59-45D4-129D-D8D6B1649CCC}"/>
              </a:ext>
            </a:extLst>
          </p:cNvPr>
          <p:cNvSpPr txBox="1"/>
          <p:nvPr/>
        </p:nvSpPr>
        <p:spPr>
          <a:xfrm>
            <a:off x="1025752" y="4876800"/>
            <a:ext cx="2327047" cy="443711"/>
          </a:xfrm>
          <a:prstGeom prst="rect">
            <a:avLst/>
          </a:prstGeom>
        </p:spPr>
        <p:txBody>
          <a:bodyPr vert="horz" wrap="square" lIns="0" tIns="12700" rIns="0" bIns="0" rtlCol="0">
            <a:spAutoFit/>
          </a:bodyPr>
          <a:lstStyle/>
          <a:p>
            <a:pPr marL="12700">
              <a:lnSpc>
                <a:spcPct val="100000"/>
              </a:lnSpc>
              <a:spcBef>
                <a:spcPts val="100"/>
              </a:spcBef>
            </a:pPr>
            <a:r>
              <a:rPr sz="2800" dirty="0">
                <a:solidFill>
                  <a:schemeClr val="tx1"/>
                </a:solidFill>
                <a:latin typeface="+mj-lt"/>
                <a:ea typeface="+mj-ea"/>
                <a:cs typeface="Ebrima"/>
              </a:rPr>
              <a:t>Ferias</a:t>
            </a:r>
          </a:p>
        </p:txBody>
      </p:sp>
      <p:pic>
        <p:nvPicPr>
          <p:cNvPr id="8" name="object 9">
            <a:extLst>
              <a:ext uri="{FF2B5EF4-FFF2-40B4-BE49-F238E27FC236}">
                <a16:creationId xmlns:a16="http://schemas.microsoft.com/office/drawing/2014/main" id="{9CE25549-0015-254E-11DA-E299E7904B21}"/>
              </a:ext>
            </a:extLst>
          </p:cNvPr>
          <p:cNvPicPr/>
          <p:nvPr/>
        </p:nvPicPr>
        <p:blipFill>
          <a:blip r:embed="rId2" cstate="print"/>
          <a:stretch>
            <a:fillRect/>
          </a:stretch>
        </p:blipFill>
        <p:spPr>
          <a:xfrm>
            <a:off x="1025752" y="5547982"/>
            <a:ext cx="2121407" cy="562356"/>
          </a:xfrm>
          <a:prstGeom prst="rect">
            <a:avLst/>
          </a:prstGeom>
        </p:spPr>
      </p:pic>
      <p:sp>
        <p:nvSpPr>
          <p:cNvPr id="9" name="object 10">
            <a:extLst>
              <a:ext uri="{FF2B5EF4-FFF2-40B4-BE49-F238E27FC236}">
                <a16:creationId xmlns:a16="http://schemas.microsoft.com/office/drawing/2014/main" id="{A0118150-E9D1-6C54-6E65-1DDBA1390C7E}"/>
              </a:ext>
            </a:extLst>
          </p:cNvPr>
          <p:cNvSpPr txBox="1"/>
          <p:nvPr/>
        </p:nvSpPr>
        <p:spPr>
          <a:xfrm>
            <a:off x="2727297" y="6147016"/>
            <a:ext cx="414655" cy="151323"/>
          </a:xfrm>
          <a:prstGeom prst="rect">
            <a:avLst/>
          </a:prstGeom>
        </p:spPr>
        <p:txBody>
          <a:bodyPr vert="horz" wrap="square" lIns="0" tIns="12700" rIns="0" bIns="0" rtlCol="0">
            <a:spAutoFit/>
          </a:bodyPr>
          <a:lstStyle/>
          <a:p>
            <a:pPr marL="12700">
              <a:lnSpc>
                <a:spcPct val="100000"/>
              </a:lnSpc>
              <a:spcBef>
                <a:spcPts val="100"/>
              </a:spcBef>
            </a:pPr>
            <a:r>
              <a:rPr sz="900" i="1" spc="-10" dirty="0">
                <a:solidFill>
                  <a:srgbClr val="171717"/>
                </a:solidFill>
                <a:latin typeface="+mn-lt"/>
                <a:cs typeface="Arial"/>
              </a:rPr>
              <a:t>España</a:t>
            </a:r>
            <a:endParaRPr sz="900" dirty="0">
              <a:latin typeface="+mn-lt"/>
              <a:cs typeface="Arial"/>
            </a:endParaRPr>
          </a:p>
        </p:txBody>
      </p:sp>
      <p:pic>
        <p:nvPicPr>
          <p:cNvPr id="10" name="object 11">
            <a:extLst>
              <a:ext uri="{FF2B5EF4-FFF2-40B4-BE49-F238E27FC236}">
                <a16:creationId xmlns:a16="http://schemas.microsoft.com/office/drawing/2014/main" id="{F3CC8728-D402-0F39-4500-8A320077D08D}"/>
              </a:ext>
            </a:extLst>
          </p:cNvPr>
          <p:cNvPicPr/>
          <p:nvPr/>
        </p:nvPicPr>
        <p:blipFill>
          <a:blip r:embed="rId3" cstate="print"/>
          <a:stretch>
            <a:fillRect/>
          </a:stretch>
        </p:blipFill>
        <p:spPr>
          <a:xfrm>
            <a:off x="3325468" y="5615038"/>
            <a:ext cx="2179425" cy="452628"/>
          </a:xfrm>
          <a:prstGeom prst="rect">
            <a:avLst/>
          </a:prstGeom>
        </p:spPr>
      </p:pic>
      <p:sp>
        <p:nvSpPr>
          <p:cNvPr id="11" name="object 12">
            <a:extLst>
              <a:ext uri="{FF2B5EF4-FFF2-40B4-BE49-F238E27FC236}">
                <a16:creationId xmlns:a16="http://schemas.microsoft.com/office/drawing/2014/main" id="{36C7ABA2-B71A-C0A2-8EC4-DC79535C7CB9}"/>
              </a:ext>
            </a:extLst>
          </p:cNvPr>
          <p:cNvSpPr txBox="1"/>
          <p:nvPr/>
        </p:nvSpPr>
        <p:spPr>
          <a:xfrm>
            <a:off x="5172937" y="6118060"/>
            <a:ext cx="268605" cy="151323"/>
          </a:xfrm>
          <a:prstGeom prst="rect">
            <a:avLst/>
          </a:prstGeom>
        </p:spPr>
        <p:txBody>
          <a:bodyPr vert="horz" wrap="square" lIns="0" tIns="12700" rIns="0" bIns="0" rtlCol="0">
            <a:spAutoFit/>
          </a:bodyPr>
          <a:lstStyle/>
          <a:p>
            <a:pPr marL="12700">
              <a:lnSpc>
                <a:spcPct val="100000"/>
              </a:lnSpc>
              <a:spcBef>
                <a:spcPts val="100"/>
              </a:spcBef>
            </a:pPr>
            <a:r>
              <a:rPr sz="900" i="1" spc="-10" dirty="0">
                <a:solidFill>
                  <a:srgbClr val="171717"/>
                </a:solidFill>
                <a:latin typeface="+mn-lt"/>
                <a:cs typeface="Arial"/>
              </a:rPr>
              <a:t>Italia</a:t>
            </a:r>
            <a:endParaRPr sz="900">
              <a:latin typeface="+mn-lt"/>
              <a:cs typeface="Arial"/>
            </a:endParaRPr>
          </a:p>
        </p:txBody>
      </p:sp>
      <p:pic>
        <p:nvPicPr>
          <p:cNvPr id="12" name="object 13">
            <a:extLst>
              <a:ext uri="{FF2B5EF4-FFF2-40B4-BE49-F238E27FC236}">
                <a16:creationId xmlns:a16="http://schemas.microsoft.com/office/drawing/2014/main" id="{9C1DBA47-8703-9B1F-3C2E-AEF09902C57A}"/>
              </a:ext>
            </a:extLst>
          </p:cNvPr>
          <p:cNvPicPr/>
          <p:nvPr/>
        </p:nvPicPr>
        <p:blipFill>
          <a:blip r:embed="rId4" cstate="print"/>
          <a:stretch>
            <a:fillRect/>
          </a:stretch>
        </p:blipFill>
        <p:spPr>
          <a:xfrm>
            <a:off x="5587084" y="5616562"/>
            <a:ext cx="1574292" cy="493775"/>
          </a:xfrm>
          <a:prstGeom prst="rect">
            <a:avLst/>
          </a:prstGeom>
        </p:spPr>
      </p:pic>
      <p:sp>
        <p:nvSpPr>
          <p:cNvPr id="13" name="object 14">
            <a:extLst>
              <a:ext uri="{FF2B5EF4-FFF2-40B4-BE49-F238E27FC236}">
                <a16:creationId xmlns:a16="http://schemas.microsoft.com/office/drawing/2014/main" id="{C03683AD-F1B5-87D6-A664-16B856AE43D8}"/>
              </a:ext>
            </a:extLst>
          </p:cNvPr>
          <p:cNvSpPr txBox="1"/>
          <p:nvPr/>
        </p:nvSpPr>
        <p:spPr>
          <a:xfrm>
            <a:off x="6920330" y="6143359"/>
            <a:ext cx="268605" cy="151323"/>
          </a:xfrm>
          <a:prstGeom prst="rect">
            <a:avLst/>
          </a:prstGeom>
        </p:spPr>
        <p:txBody>
          <a:bodyPr vert="horz" wrap="square" lIns="0" tIns="12700" rIns="0" bIns="0" rtlCol="0">
            <a:spAutoFit/>
          </a:bodyPr>
          <a:lstStyle/>
          <a:p>
            <a:pPr marL="12700">
              <a:lnSpc>
                <a:spcPct val="100000"/>
              </a:lnSpc>
              <a:spcBef>
                <a:spcPts val="100"/>
              </a:spcBef>
            </a:pPr>
            <a:r>
              <a:rPr sz="900" i="1" spc="-10" dirty="0">
                <a:solidFill>
                  <a:srgbClr val="171717"/>
                </a:solidFill>
                <a:latin typeface="+mn-lt"/>
                <a:cs typeface="Arial"/>
              </a:rPr>
              <a:t>Italia</a:t>
            </a:r>
            <a:endParaRPr sz="900">
              <a:latin typeface="+mn-lt"/>
              <a:cs typeface="Arial"/>
            </a:endParaRPr>
          </a:p>
        </p:txBody>
      </p:sp>
      <p:grpSp>
        <p:nvGrpSpPr>
          <p:cNvPr id="14" name="object 15">
            <a:extLst>
              <a:ext uri="{FF2B5EF4-FFF2-40B4-BE49-F238E27FC236}">
                <a16:creationId xmlns:a16="http://schemas.microsoft.com/office/drawing/2014/main" id="{0CE56982-F802-4BEB-571D-E08F0F90DED8}"/>
              </a:ext>
            </a:extLst>
          </p:cNvPr>
          <p:cNvGrpSpPr/>
          <p:nvPr/>
        </p:nvGrpSpPr>
        <p:grpSpPr>
          <a:xfrm>
            <a:off x="4960212" y="2462211"/>
            <a:ext cx="1641475" cy="2082164"/>
            <a:chOff x="6021323" y="2331720"/>
            <a:chExt cx="1641475" cy="2082164"/>
          </a:xfrm>
        </p:grpSpPr>
        <p:pic>
          <p:nvPicPr>
            <p:cNvPr id="15" name="object 16">
              <a:extLst>
                <a:ext uri="{FF2B5EF4-FFF2-40B4-BE49-F238E27FC236}">
                  <a16:creationId xmlns:a16="http://schemas.microsoft.com/office/drawing/2014/main" id="{00A00C99-9CE0-CCB9-389E-9DB4E14F2F53}"/>
                </a:ext>
              </a:extLst>
            </p:cNvPr>
            <p:cNvPicPr/>
            <p:nvPr/>
          </p:nvPicPr>
          <p:blipFill>
            <a:blip r:embed="rId5" cstate="print"/>
            <a:stretch>
              <a:fillRect/>
            </a:stretch>
          </p:blipFill>
          <p:spPr>
            <a:xfrm>
              <a:off x="6326123" y="3477768"/>
              <a:ext cx="1024127" cy="467867"/>
            </a:xfrm>
            <a:prstGeom prst="rect">
              <a:avLst/>
            </a:prstGeom>
          </p:spPr>
        </p:pic>
        <p:pic>
          <p:nvPicPr>
            <p:cNvPr id="16" name="object 17">
              <a:extLst>
                <a:ext uri="{FF2B5EF4-FFF2-40B4-BE49-F238E27FC236}">
                  <a16:creationId xmlns:a16="http://schemas.microsoft.com/office/drawing/2014/main" id="{DD154B7D-D144-E755-F7D1-6F5D3C400264}"/>
                </a:ext>
              </a:extLst>
            </p:cNvPr>
            <p:cNvPicPr/>
            <p:nvPr/>
          </p:nvPicPr>
          <p:blipFill>
            <a:blip r:embed="rId6" cstate="print"/>
            <a:stretch>
              <a:fillRect/>
            </a:stretch>
          </p:blipFill>
          <p:spPr>
            <a:xfrm>
              <a:off x="6248399" y="3948684"/>
              <a:ext cx="1179576" cy="464819"/>
            </a:xfrm>
            <a:prstGeom prst="rect">
              <a:avLst/>
            </a:prstGeom>
          </p:spPr>
        </p:pic>
        <p:pic>
          <p:nvPicPr>
            <p:cNvPr id="17" name="object 18">
              <a:extLst>
                <a:ext uri="{FF2B5EF4-FFF2-40B4-BE49-F238E27FC236}">
                  <a16:creationId xmlns:a16="http://schemas.microsoft.com/office/drawing/2014/main" id="{ED927EA5-7CE3-D489-F57D-FD8B7EC80478}"/>
                </a:ext>
              </a:extLst>
            </p:cNvPr>
            <p:cNvPicPr/>
            <p:nvPr/>
          </p:nvPicPr>
          <p:blipFill>
            <a:blip r:embed="rId7" cstate="print"/>
            <a:stretch>
              <a:fillRect/>
            </a:stretch>
          </p:blipFill>
          <p:spPr>
            <a:xfrm>
              <a:off x="6385559" y="2331720"/>
              <a:ext cx="623315" cy="650748"/>
            </a:xfrm>
            <a:prstGeom prst="rect">
              <a:avLst/>
            </a:prstGeom>
          </p:spPr>
        </p:pic>
        <p:pic>
          <p:nvPicPr>
            <p:cNvPr id="18" name="object 19">
              <a:extLst>
                <a:ext uri="{FF2B5EF4-FFF2-40B4-BE49-F238E27FC236}">
                  <a16:creationId xmlns:a16="http://schemas.microsoft.com/office/drawing/2014/main" id="{B3287434-7974-74AD-4F78-CB69A131F1A4}"/>
                </a:ext>
              </a:extLst>
            </p:cNvPr>
            <p:cNvPicPr/>
            <p:nvPr/>
          </p:nvPicPr>
          <p:blipFill>
            <a:blip r:embed="rId8" cstate="print"/>
            <a:stretch>
              <a:fillRect/>
            </a:stretch>
          </p:blipFill>
          <p:spPr>
            <a:xfrm>
              <a:off x="6021323" y="2993136"/>
              <a:ext cx="1641348" cy="521208"/>
            </a:xfrm>
            <a:prstGeom prst="rect">
              <a:avLst/>
            </a:prstGeom>
          </p:spPr>
        </p:pic>
      </p:grpSp>
    </p:spTree>
    <p:extLst>
      <p:ext uri="{BB962C8B-B14F-4D97-AF65-F5344CB8AC3E}">
        <p14:creationId xmlns:p14="http://schemas.microsoft.com/office/powerpoint/2010/main" val="1010047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3" name="object 3"/>
          <p:cNvSpPr txBox="1">
            <a:spLocks noGrp="1"/>
          </p:cNvSpPr>
          <p:nvPr>
            <p:ph type="title"/>
          </p:nvPr>
        </p:nvSpPr>
        <p:spPr>
          <a:xfrm>
            <a:off x="1158341" y="1866645"/>
            <a:ext cx="1778000" cy="452120"/>
          </a:xfrm>
          <a:prstGeom prst="rect">
            <a:avLst/>
          </a:prstGeom>
        </p:spPr>
        <p:txBody>
          <a:bodyPr vert="horz" wrap="square" lIns="0" tIns="12065" rIns="0" bIns="0" rtlCol="0">
            <a:spAutoFit/>
          </a:bodyPr>
          <a:lstStyle/>
          <a:p>
            <a:pPr marL="12700">
              <a:lnSpc>
                <a:spcPct val="100000"/>
              </a:lnSpc>
              <a:spcBef>
                <a:spcPts val="95"/>
              </a:spcBef>
            </a:pPr>
            <a:r>
              <a:rPr lang="es-ES" dirty="0">
                <a:solidFill>
                  <a:schemeClr val="tx1"/>
                </a:solidFill>
                <a:latin typeface="+mj-lt"/>
              </a:rPr>
              <a:t>Estrategia</a:t>
            </a:r>
            <a:endParaRPr spc="-10" dirty="0">
              <a:solidFill>
                <a:schemeClr val="tx1"/>
              </a:solidFill>
              <a:latin typeface="+mj-lt"/>
            </a:endParaRPr>
          </a:p>
        </p:txBody>
      </p:sp>
      <p:sp>
        <p:nvSpPr>
          <p:cNvPr id="4" name="object 4"/>
          <p:cNvSpPr txBox="1"/>
          <p:nvPr/>
        </p:nvSpPr>
        <p:spPr>
          <a:xfrm>
            <a:off x="1021181"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3</a:t>
            </a:r>
            <a:endParaRPr sz="7200" dirty="0">
              <a:solidFill>
                <a:schemeClr val="tx1"/>
              </a:solidFill>
              <a:latin typeface="+mj-lt"/>
              <a:cs typeface="Ebrima"/>
            </a:endParaRPr>
          </a:p>
        </p:txBody>
      </p:sp>
      <p:sp>
        <p:nvSpPr>
          <p:cNvPr id="5" name="object 5"/>
          <p:cNvSpPr txBox="1"/>
          <p:nvPr/>
        </p:nvSpPr>
        <p:spPr>
          <a:xfrm>
            <a:off x="1158341" y="2467762"/>
            <a:ext cx="9520555" cy="827791"/>
          </a:xfrm>
          <a:prstGeom prst="rect">
            <a:avLst/>
          </a:prstGeom>
        </p:spPr>
        <p:txBody>
          <a:bodyPr vert="horz" wrap="square" lIns="0" tIns="93345" rIns="0" bIns="0" rtlCol="0">
            <a:spAutoFit/>
          </a:bodyPr>
          <a:lstStyle/>
          <a:p>
            <a:pPr marL="184150" indent="-171450">
              <a:lnSpc>
                <a:spcPct val="100000"/>
              </a:lnSpc>
              <a:spcBef>
                <a:spcPts val="735"/>
              </a:spcBef>
              <a:buFont typeface="Arial" panose="020B0604020202020204" pitchFamily="34" charset="0"/>
              <a:buChar char="•"/>
            </a:pPr>
            <a:r>
              <a:rPr lang="es-ES" sz="1200" i="1" dirty="0">
                <a:solidFill>
                  <a:schemeClr val="tx1"/>
                </a:solidFill>
                <a:latin typeface="+mn-lt"/>
                <a:cs typeface="Arial"/>
              </a:rPr>
              <a:t>Key </a:t>
            </a:r>
            <a:r>
              <a:rPr lang="es-ES" sz="1200" i="1" dirty="0" err="1">
                <a:solidFill>
                  <a:schemeClr val="tx1"/>
                </a:solidFill>
                <a:latin typeface="+mn-lt"/>
                <a:cs typeface="Arial"/>
              </a:rPr>
              <a:t>points</a:t>
            </a:r>
            <a:endParaRPr lang="es-ES" sz="1200" i="1" dirty="0">
              <a:solidFill>
                <a:schemeClr val="tx1"/>
              </a:solidFill>
              <a:latin typeface="+mn-lt"/>
              <a:cs typeface="Arial"/>
            </a:endParaRPr>
          </a:p>
          <a:p>
            <a:pPr marL="184150" indent="-171450">
              <a:lnSpc>
                <a:spcPct val="100000"/>
              </a:lnSpc>
              <a:spcBef>
                <a:spcPts val="735"/>
              </a:spcBef>
              <a:buFont typeface="Arial" panose="020B0604020202020204" pitchFamily="34" charset="0"/>
              <a:buChar char="•"/>
            </a:pPr>
            <a:r>
              <a:rPr lang="es-ES" sz="1200" i="1" dirty="0">
                <a:solidFill>
                  <a:schemeClr val="tx1"/>
                </a:solidFill>
                <a:latin typeface="+mn-lt"/>
                <a:cs typeface="Arial"/>
              </a:rPr>
              <a:t>Fases de la estrategia</a:t>
            </a:r>
          </a:p>
          <a:p>
            <a:pPr marL="184150" indent="-171450">
              <a:lnSpc>
                <a:spcPct val="100000"/>
              </a:lnSpc>
              <a:spcBef>
                <a:spcPts val="735"/>
              </a:spcBef>
              <a:buFont typeface="Arial" panose="020B0604020202020204" pitchFamily="34" charset="0"/>
              <a:buChar char="•"/>
            </a:pPr>
            <a:r>
              <a:rPr lang="es-ES" sz="1200" i="1" dirty="0">
                <a:solidFill>
                  <a:schemeClr val="tx1"/>
                </a:solidFill>
                <a:latin typeface="+mn-lt"/>
                <a:cs typeface="Arial"/>
              </a:rPr>
              <a:t>Acciones</a:t>
            </a:r>
          </a:p>
        </p:txBody>
      </p:sp>
    </p:spTree>
    <p:extLst>
      <p:ext uri="{BB962C8B-B14F-4D97-AF65-F5344CB8AC3E}">
        <p14:creationId xmlns:p14="http://schemas.microsoft.com/office/powerpoint/2010/main" val="586481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3</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5446675" cy="886781"/>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Estrategia de Internacionalización</a:t>
            </a:r>
          </a:p>
          <a:p>
            <a:pPr marL="12700">
              <a:spcBef>
                <a:spcPts val="95"/>
              </a:spcBef>
            </a:pPr>
            <a:endParaRPr lang="es-ES" dirty="0">
              <a:solidFill>
                <a:schemeClr val="tx1"/>
              </a:solidFill>
              <a:latin typeface="+mj-lt"/>
            </a:endParaRPr>
          </a:p>
        </p:txBody>
      </p:sp>
      <p:sp>
        <p:nvSpPr>
          <p:cNvPr id="2" name="object 4">
            <a:extLst>
              <a:ext uri="{FF2B5EF4-FFF2-40B4-BE49-F238E27FC236}">
                <a16:creationId xmlns:a16="http://schemas.microsoft.com/office/drawing/2014/main" id="{0836B6BB-649F-350D-E658-D44516F61BF3}"/>
              </a:ext>
            </a:extLst>
          </p:cNvPr>
          <p:cNvSpPr txBox="1"/>
          <p:nvPr/>
        </p:nvSpPr>
        <p:spPr>
          <a:xfrm>
            <a:off x="1025753" y="2825074"/>
            <a:ext cx="10540365" cy="1392689"/>
          </a:xfrm>
          <a:prstGeom prst="rect">
            <a:avLst/>
          </a:prstGeom>
        </p:spPr>
        <p:txBody>
          <a:bodyPr vert="horz" wrap="square" lIns="0" tIns="12700" rIns="0" bIns="0" rtlCol="0">
            <a:spAutoFit/>
          </a:bodyPr>
          <a:lstStyle/>
          <a:p>
            <a:pPr marL="12700" marR="6985" algn="just">
              <a:lnSpc>
                <a:spcPct val="150000"/>
              </a:lnSpc>
              <a:spcBef>
                <a:spcPts val="100"/>
              </a:spcBef>
            </a:pPr>
            <a:r>
              <a:rPr lang="es-ES" sz="1200" dirty="0">
                <a:latin typeface="+mn-lt"/>
                <a:cs typeface="Arial"/>
              </a:rPr>
              <a:t>La mejor elección para SAMPLE es llevar a cabo una estrategia de exportación, es decir, la empresa basará sus relaciones con el exterior a través de la exportación, descartando en primera instancia la posibilidad de establecer sedes en los distintos países de destino.</a:t>
            </a:r>
          </a:p>
          <a:p>
            <a:pPr marL="12700" marR="6985" algn="just">
              <a:lnSpc>
                <a:spcPct val="150000"/>
              </a:lnSpc>
              <a:spcBef>
                <a:spcPts val="100"/>
              </a:spcBef>
            </a:pPr>
            <a:endParaRPr lang="es-ES" sz="1200" dirty="0">
              <a:latin typeface="+mn-lt"/>
              <a:cs typeface="Arial"/>
            </a:endParaRPr>
          </a:p>
          <a:p>
            <a:pPr marL="12700" marR="6985" algn="just">
              <a:lnSpc>
                <a:spcPct val="150000"/>
              </a:lnSpc>
              <a:spcBef>
                <a:spcPts val="100"/>
              </a:spcBef>
            </a:pPr>
            <a:r>
              <a:rPr lang="es-ES" sz="1200" dirty="0">
                <a:latin typeface="+mn-lt"/>
                <a:cs typeface="Arial"/>
              </a:rPr>
              <a:t>Esto se debe a los elevados costes que supondría una estratégica </a:t>
            </a:r>
            <a:r>
              <a:rPr lang="es-ES" sz="1200" dirty="0" err="1">
                <a:latin typeface="+mn-lt"/>
                <a:cs typeface="Arial"/>
              </a:rPr>
              <a:t>multidoméstica</a:t>
            </a:r>
            <a:r>
              <a:rPr lang="es-ES" sz="1200" dirty="0">
                <a:latin typeface="+mn-lt"/>
                <a:cs typeface="Arial"/>
              </a:rPr>
              <a:t> o global y que es una marca que ya conoce la operativa y costes del envío internacional. Por eso, se decide optar por exportar productos y estudiar la posibilidad de establecer sedes una vez explorado el mercado.</a:t>
            </a:r>
          </a:p>
        </p:txBody>
      </p:sp>
    </p:spTree>
    <p:extLst>
      <p:ext uri="{BB962C8B-B14F-4D97-AF65-F5344CB8AC3E}">
        <p14:creationId xmlns:p14="http://schemas.microsoft.com/office/powerpoint/2010/main" val="2913956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3</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5446675" cy="886781"/>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Estrategia de Internacionalización</a:t>
            </a:r>
          </a:p>
          <a:p>
            <a:pPr marL="12700">
              <a:spcBef>
                <a:spcPts val="95"/>
              </a:spcBef>
            </a:pPr>
            <a:endParaRPr lang="es-ES" dirty="0">
              <a:solidFill>
                <a:schemeClr val="tx1"/>
              </a:solidFill>
              <a:latin typeface="+mj-lt"/>
            </a:endParaRPr>
          </a:p>
        </p:txBody>
      </p:sp>
      <p:sp>
        <p:nvSpPr>
          <p:cNvPr id="3" name="object 2">
            <a:extLst>
              <a:ext uri="{FF2B5EF4-FFF2-40B4-BE49-F238E27FC236}">
                <a16:creationId xmlns:a16="http://schemas.microsoft.com/office/drawing/2014/main" id="{99CEE54B-6DB9-BC71-9690-1E58DC2DF786}"/>
              </a:ext>
            </a:extLst>
          </p:cNvPr>
          <p:cNvSpPr/>
          <p:nvPr/>
        </p:nvSpPr>
        <p:spPr>
          <a:xfrm>
            <a:off x="5791200" y="3721292"/>
            <a:ext cx="5765800" cy="1057910"/>
          </a:xfrm>
          <a:custGeom>
            <a:avLst/>
            <a:gdLst/>
            <a:ahLst/>
            <a:cxnLst/>
            <a:rect l="l" t="t" r="r" b="b"/>
            <a:pathLst>
              <a:path w="5765800" h="1057910">
                <a:moveTo>
                  <a:pt x="5765292" y="0"/>
                </a:moveTo>
                <a:lnTo>
                  <a:pt x="0" y="0"/>
                </a:lnTo>
                <a:lnTo>
                  <a:pt x="0" y="1057656"/>
                </a:lnTo>
                <a:lnTo>
                  <a:pt x="5589016" y="1057656"/>
                </a:lnTo>
                <a:lnTo>
                  <a:pt x="5765292" y="881379"/>
                </a:lnTo>
                <a:lnTo>
                  <a:pt x="5765292" y="0"/>
                </a:lnTo>
                <a:close/>
              </a:path>
            </a:pathLst>
          </a:custGeom>
          <a:solidFill>
            <a:schemeClr val="accent6"/>
          </a:solidFill>
        </p:spPr>
        <p:txBody>
          <a:bodyPr wrap="square" lIns="0" tIns="0" rIns="0" bIns="0" rtlCol="0"/>
          <a:lstStyle/>
          <a:p>
            <a:endParaRPr/>
          </a:p>
        </p:txBody>
      </p:sp>
      <p:sp>
        <p:nvSpPr>
          <p:cNvPr id="4" name="object 3">
            <a:extLst>
              <a:ext uri="{FF2B5EF4-FFF2-40B4-BE49-F238E27FC236}">
                <a16:creationId xmlns:a16="http://schemas.microsoft.com/office/drawing/2014/main" id="{320A00DB-5337-3AFC-A0D9-7C03BB7511B9}"/>
              </a:ext>
            </a:extLst>
          </p:cNvPr>
          <p:cNvSpPr/>
          <p:nvPr/>
        </p:nvSpPr>
        <p:spPr>
          <a:xfrm>
            <a:off x="1036320" y="2628584"/>
            <a:ext cx="4529455" cy="3268979"/>
          </a:xfrm>
          <a:custGeom>
            <a:avLst/>
            <a:gdLst/>
            <a:ahLst/>
            <a:cxnLst/>
            <a:rect l="l" t="t" r="r" b="b"/>
            <a:pathLst>
              <a:path w="4529455" h="3268979">
                <a:moveTo>
                  <a:pt x="4529328" y="0"/>
                </a:moveTo>
                <a:lnTo>
                  <a:pt x="0" y="0"/>
                </a:lnTo>
                <a:lnTo>
                  <a:pt x="0" y="3268979"/>
                </a:lnTo>
                <a:lnTo>
                  <a:pt x="3984498" y="3268979"/>
                </a:lnTo>
                <a:lnTo>
                  <a:pt x="4529328" y="2724150"/>
                </a:lnTo>
                <a:lnTo>
                  <a:pt x="4529328" y="0"/>
                </a:lnTo>
                <a:close/>
              </a:path>
            </a:pathLst>
          </a:custGeom>
          <a:solidFill>
            <a:schemeClr val="accent1"/>
          </a:solidFill>
        </p:spPr>
        <p:txBody>
          <a:bodyPr wrap="square" lIns="0" tIns="0" rIns="0" bIns="0" rtlCol="0"/>
          <a:lstStyle/>
          <a:p>
            <a:endParaRPr/>
          </a:p>
        </p:txBody>
      </p:sp>
      <p:sp>
        <p:nvSpPr>
          <p:cNvPr id="5" name="object 4">
            <a:extLst>
              <a:ext uri="{FF2B5EF4-FFF2-40B4-BE49-F238E27FC236}">
                <a16:creationId xmlns:a16="http://schemas.microsoft.com/office/drawing/2014/main" id="{E23F2600-EE4D-EEBC-B504-9E813C1A165C}"/>
              </a:ext>
            </a:extLst>
          </p:cNvPr>
          <p:cNvSpPr txBox="1"/>
          <p:nvPr/>
        </p:nvSpPr>
        <p:spPr>
          <a:xfrm>
            <a:off x="1282396" y="2773492"/>
            <a:ext cx="4004945" cy="2616742"/>
          </a:xfrm>
          <a:prstGeom prst="rect">
            <a:avLst/>
          </a:prstGeom>
        </p:spPr>
        <p:txBody>
          <a:bodyPr vert="horz" wrap="square" lIns="0" tIns="13335" rIns="0" bIns="0" rtlCol="0">
            <a:spAutoFit/>
          </a:bodyPr>
          <a:lstStyle/>
          <a:p>
            <a:pPr marL="42545">
              <a:lnSpc>
                <a:spcPct val="100000"/>
              </a:lnSpc>
              <a:spcBef>
                <a:spcPts val="760"/>
              </a:spcBef>
            </a:pPr>
            <a:r>
              <a:rPr lang="es-ES" sz="2000" dirty="0">
                <a:solidFill>
                  <a:srgbClr val="FFFFFF"/>
                </a:solidFill>
                <a:latin typeface="+mn-lt"/>
                <a:cs typeface="Ebrima"/>
              </a:rPr>
              <a:t>Posicionamiento de Marca</a:t>
            </a:r>
            <a:endParaRPr lang="es-ES" sz="2000" dirty="0">
              <a:latin typeface="+mn-lt"/>
              <a:cs typeface="Ebrima"/>
            </a:endParaRPr>
          </a:p>
          <a:p>
            <a:pPr marL="12700" marR="5080">
              <a:lnSpc>
                <a:spcPct val="150000"/>
              </a:lnSpc>
              <a:spcBef>
                <a:spcPts val="325"/>
              </a:spcBef>
            </a:pPr>
            <a:r>
              <a:rPr lang="es-ES" sz="1100" dirty="0">
                <a:solidFill>
                  <a:srgbClr val="FFFFFF"/>
                </a:solidFill>
                <a:latin typeface="+mn-lt"/>
                <a:cs typeface="Arial"/>
              </a:rPr>
              <a:t>Planteamos</a:t>
            </a:r>
            <a:r>
              <a:rPr lang="es-ES" sz="1100" spc="-55" dirty="0">
                <a:solidFill>
                  <a:srgbClr val="FFFFFF"/>
                </a:solidFill>
                <a:latin typeface="+mn-lt"/>
                <a:cs typeface="Arial"/>
              </a:rPr>
              <a:t> </a:t>
            </a:r>
            <a:r>
              <a:rPr lang="es-ES" sz="1100" dirty="0">
                <a:solidFill>
                  <a:srgbClr val="FFFFFF"/>
                </a:solidFill>
                <a:latin typeface="+mn-lt"/>
                <a:cs typeface="Arial"/>
              </a:rPr>
              <a:t>la</a:t>
            </a:r>
            <a:r>
              <a:rPr lang="es-ES" sz="1100" spc="-20" dirty="0">
                <a:solidFill>
                  <a:srgbClr val="FFFFFF"/>
                </a:solidFill>
                <a:latin typeface="+mn-lt"/>
                <a:cs typeface="Arial"/>
              </a:rPr>
              <a:t> </a:t>
            </a:r>
            <a:r>
              <a:rPr lang="es-ES" sz="1100" dirty="0">
                <a:solidFill>
                  <a:srgbClr val="FFFFFF"/>
                </a:solidFill>
                <a:latin typeface="+mn-lt"/>
                <a:cs typeface="Arial"/>
              </a:rPr>
              <a:t>expansión</a:t>
            </a:r>
            <a:r>
              <a:rPr lang="es-ES" sz="1100" spc="-10" dirty="0">
                <a:solidFill>
                  <a:srgbClr val="FFFFFF"/>
                </a:solidFill>
                <a:latin typeface="+mn-lt"/>
                <a:cs typeface="Arial"/>
              </a:rPr>
              <a:t> </a:t>
            </a:r>
            <a:r>
              <a:rPr lang="es-ES" sz="1100" dirty="0">
                <a:solidFill>
                  <a:srgbClr val="FFFFFF"/>
                </a:solidFill>
                <a:latin typeface="+mn-lt"/>
                <a:cs typeface="Arial"/>
              </a:rPr>
              <a:t>de</a:t>
            </a:r>
            <a:r>
              <a:rPr lang="es-ES" sz="1100" spc="-35" dirty="0">
                <a:solidFill>
                  <a:srgbClr val="FFFFFF"/>
                </a:solidFill>
                <a:latin typeface="+mn-lt"/>
                <a:cs typeface="Arial"/>
              </a:rPr>
              <a:t> </a:t>
            </a:r>
            <a:r>
              <a:rPr lang="es-ES" sz="1100" dirty="0">
                <a:solidFill>
                  <a:srgbClr val="FFFFFF"/>
                </a:solidFill>
                <a:latin typeface="+mn-lt"/>
                <a:cs typeface="Arial"/>
              </a:rPr>
              <a:t>la</a:t>
            </a:r>
            <a:r>
              <a:rPr lang="es-ES" sz="1100" spc="-20" dirty="0">
                <a:solidFill>
                  <a:srgbClr val="FFFFFF"/>
                </a:solidFill>
                <a:latin typeface="+mn-lt"/>
                <a:cs typeface="Arial"/>
              </a:rPr>
              <a:t> </a:t>
            </a:r>
            <a:r>
              <a:rPr lang="es-ES" sz="1100" dirty="0">
                <a:solidFill>
                  <a:srgbClr val="FFFFFF"/>
                </a:solidFill>
                <a:latin typeface="+mn-lt"/>
                <a:cs typeface="Arial"/>
              </a:rPr>
              <a:t>empresa</a:t>
            </a:r>
            <a:r>
              <a:rPr lang="es-ES" sz="1100" spc="-45" dirty="0">
                <a:solidFill>
                  <a:srgbClr val="FFFFFF"/>
                </a:solidFill>
                <a:latin typeface="+mn-lt"/>
                <a:cs typeface="Arial"/>
              </a:rPr>
              <a:t> </a:t>
            </a:r>
            <a:r>
              <a:rPr lang="es-ES" sz="1100" dirty="0" err="1">
                <a:solidFill>
                  <a:srgbClr val="FFFFFF"/>
                </a:solidFill>
                <a:latin typeface="+mn-lt"/>
                <a:cs typeface="Arial"/>
              </a:rPr>
              <a:t>Prove</a:t>
            </a:r>
            <a:r>
              <a:rPr lang="es-ES" sz="1100" spc="-15" dirty="0">
                <a:solidFill>
                  <a:srgbClr val="FFFFFF"/>
                </a:solidFill>
                <a:latin typeface="+mn-lt"/>
                <a:cs typeface="Arial"/>
              </a:rPr>
              <a:t> </a:t>
            </a:r>
            <a:r>
              <a:rPr lang="es-ES" sz="1100" dirty="0">
                <a:solidFill>
                  <a:srgbClr val="FFFFFF"/>
                </a:solidFill>
                <a:latin typeface="+mn-lt"/>
                <a:cs typeface="Arial"/>
              </a:rPr>
              <a:t>a</a:t>
            </a:r>
            <a:r>
              <a:rPr lang="es-ES" sz="1100" spc="-30" dirty="0">
                <a:solidFill>
                  <a:srgbClr val="FFFFFF"/>
                </a:solidFill>
                <a:latin typeface="+mn-lt"/>
                <a:cs typeface="Arial"/>
              </a:rPr>
              <a:t> </a:t>
            </a:r>
            <a:r>
              <a:rPr lang="es-ES" sz="1100" spc="-10" dirty="0">
                <a:solidFill>
                  <a:srgbClr val="FFFFFF"/>
                </a:solidFill>
                <a:latin typeface="+mn-lt"/>
                <a:cs typeface="Arial"/>
              </a:rPr>
              <a:t>nuevos territorios</a:t>
            </a:r>
            <a:r>
              <a:rPr lang="es-ES" sz="1100" spc="-55" dirty="0">
                <a:solidFill>
                  <a:srgbClr val="FFFFFF"/>
                </a:solidFill>
                <a:latin typeface="+mn-lt"/>
                <a:cs typeface="Arial"/>
              </a:rPr>
              <a:t> </a:t>
            </a:r>
            <a:r>
              <a:rPr lang="es-ES" sz="1100" dirty="0">
                <a:solidFill>
                  <a:srgbClr val="FFFFFF"/>
                </a:solidFill>
                <a:latin typeface="+mn-lt"/>
                <a:cs typeface="Arial"/>
              </a:rPr>
              <a:t>tales</a:t>
            </a:r>
            <a:r>
              <a:rPr lang="es-ES" sz="1100" spc="-20" dirty="0">
                <a:solidFill>
                  <a:srgbClr val="FFFFFF"/>
                </a:solidFill>
                <a:latin typeface="+mn-lt"/>
                <a:cs typeface="Arial"/>
              </a:rPr>
              <a:t> </a:t>
            </a:r>
            <a:r>
              <a:rPr lang="es-ES" sz="1100" dirty="0">
                <a:solidFill>
                  <a:srgbClr val="FFFFFF"/>
                </a:solidFill>
                <a:latin typeface="+mn-lt"/>
                <a:cs typeface="Arial"/>
              </a:rPr>
              <a:t>como</a:t>
            </a:r>
            <a:r>
              <a:rPr lang="es-ES" sz="1100" spc="-30" dirty="0">
                <a:solidFill>
                  <a:srgbClr val="FFFFFF"/>
                </a:solidFill>
                <a:latin typeface="+mn-lt"/>
                <a:cs typeface="Arial"/>
              </a:rPr>
              <a:t> </a:t>
            </a:r>
            <a:r>
              <a:rPr lang="es-ES" sz="1100" dirty="0">
                <a:solidFill>
                  <a:srgbClr val="FFFFFF"/>
                </a:solidFill>
                <a:latin typeface="+mn-lt"/>
                <a:cs typeface="Arial"/>
              </a:rPr>
              <a:t>Estados</a:t>
            </a:r>
            <a:r>
              <a:rPr lang="es-ES" sz="1100" spc="-30" dirty="0">
                <a:solidFill>
                  <a:srgbClr val="FFFFFF"/>
                </a:solidFill>
                <a:latin typeface="+mn-lt"/>
                <a:cs typeface="Arial"/>
              </a:rPr>
              <a:t> </a:t>
            </a:r>
            <a:r>
              <a:rPr lang="es-ES" sz="1100" dirty="0">
                <a:solidFill>
                  <a:srgbClr val="FFFFFF"/>
                </a:solidFill>
                <a:latin typeface="+mn-lt"/>
                <a:cs typeface="Arial"/>
              </a:rPr>
              <a:t>Unidos, Reino</a:t>
            </a:r>
            <a:r>
              <a:rPr lang="es-ES" sz="1100" spc="-10" dirty="0">
                <a:solidFill>
                  <a:srgbClr val="FFFFFF"/>
                </a:solidFill>
                <a:latin typeface="+mn-lt"/>
                <a:cs typeface="Arial"/>
              </a:rPr>
              <a:t> </a:t>
            </a:r>
            <a:r>
              <a:rPr lang="es-ES" sz="1100" dirty="0">
                <a:solidFill>
                  <a:srgbClr val="FFFFFF"/>
                </a:solidFill>
                <a:latin typeface="+mn-lt"/>
                <a:cs typeface="Arial"/>
              </a:rPr>
              <a:t>Unido</a:t>
            </a:r>
            <a:r>
              <a:rPr lang="es-ES" sz="1100" spc="-5" dirty="0">
                <a:solidFill>
                  <a:srgbClr val="FFFFFF"/>
                </a:solidFill>
                <a:latin typeface="+mn-lt"/>
                <a:cs typeface="Arial"/>
              </a:rPr>
              <a:t> </a:t>
            </a:r>
            <a:r>
              <a:rPr lang="es-ES" sz="1100" dirty="0">
                <a:solidFill>
                  <a:srgbClr val="FFFFFF"/>
                </a:solidFill>
                <a:latin typeface="+mn-lt"/>
                <a:cs typeface="Arial"/>
              </a:rPr>
              <a:t>o</a:t>
            </a:r>
            <a:r>
              <a:rPr lang="es-ES" sz="1100" spc="-20" dirty="0">
                <a:solidFill>
                  <a:srgbClr val="FFFFFF"/>
                </a:solidFill>
                <a:latin typeface="+mn-lt"/>
                <a:cs typeface="Arial"/>
              </a:rPr>
              <a:t> </a:t>
            </a:r>
            <a:r>
              <a:rPr lang="es-ES" sz="1100" dirty="0">
                <a:solidFill>
                  <a:srgbClr val="FFFFFF"/>
                </a:solidFill>
                <a:latin typeface="+mn-lt"/>
                <a:cs typeface="Arial"/>
              </a:rPr>
              <a:t>Italia.</a:t>
            </a:r>
            <a:r>
              <a:rPr lang="es-ES" sz="1100" spc="-20" dirty="0">
                <a:solidFill>
                  <a:srgbClr val="FFFFFF"/>
                </a:solidFill>
                <a:latin typeface="+mn-lt"/>
                <a:cs typeface="Arial"/>
              </a:rPr>
              <a:t> Para </a:t>
            </a:r>
            <a:r>
              <a:rPr lang="es-ES" sz="1100" dirty="0">
                <a:solidFill>
                  <a:srgbClr val="FFFFFF"/>
                </a:solidFill>
                <a:latin typeface="+mn-lt"/>
                <a:cs typeface="Arial"/>
              </a:rPr>
              <a:t>este</a:t>
            </a:r>
            <a:r>
              <a:rPr lang="es-ES" sz="1100" spc="-40" dirty="0">
                <a:solidFill>
                  <a:srgbClr val="FFFFFF"/>
                </a:solidFill>
                <a:latin typeface="+mn-lt"/>
                <a:cs typeface="Arial"/>
              </a:rPr>
              <a:t> </a:t>
            </a:r>
            <a:r>
              <a:rPr lang="es-ES" sz="1100" dirty="0">
                <a:solidFill>
                  <a:srgbClr val="FFFFFF"/>
                </a:solidFill>
                <a:latin typeface="+mn-lt"/>
                <a:cs typeface="Arial"/>
              </a:rPr>
              <a:t>punto</a:t>
            </a:r>
            <a:r>
              <a:rPr lang="es-ES" sz="1100" spc="-35" dirty="0">
                <a:solidFill>
                  <a:srgbClr val="FFFFFF"/>
                </a:solidFill>
                <a:latin typeface="+mn-lt"/>
                <a:cs typeface="Arial"/>
              </a:rPr>
              <a:t> </a:t>
            </a:r>
            <a:r>
              <a:rPr lang="es-ES" sz="1100" dirty="0">
                <a:solidFill>
                  <a:srgbClr val="FFFFFF"/>
                </a:solidFill>
                <a:latin typeface="+mn-lt"/>
                <a:cs typeface="Arial"/>
              </a:rPr>
              <a:t>sería</a:t>
            </a:r>
            <a:r>
              <a:rPr lang="es-ES" sz="1100" spc="-25" dirty="0">
                <a:solidFill>
                  <a:srgbClr val="FFFFFF"/>
                </a:solidFill>
                <a:latin typeface="+mn-lt"/>
                <a:cs typeface="Arial"/>
              </a:rPr>
              <a:t> </a:t>
            </a:r>
            <a:r>
              <a:rPr lang="es-ES" sz="1100" dirty="0">
                <a:solidFill>
                  <a:srgbClr val="FFFFFF"/>
                </a:solidFill>
                <a:latin typeface="+mn-lt"/>
                <a:cs typeface="Arial"/>
              </a:rPr>
              <a:t>preciso</a:t>
            </a:r>
            <a:r>
              <a:rPr lang="es-ES" sz="1100" spc="-25" dirty="0">
                <a:solidFill>
                  <a:srgbClr val="FFFFFF"/>
                </a:solidFill>
                <a:latin typeface="+mn-lt"/>
                <a:cs typeface="Arial"/>
              </a:rPr>
              <a:t> </a:t>
            </a:r>
            <a:r>
              <a:rPr lang="es-ES" sz="1100" dirty="0">
                <a:solidFill>
                  <a:srgbClr val="FFFFFF"/>
                </a:solidFill>
                <a:latin typeface="+mn-lt"/>
                <a:cs typeface="Arial"/>
              </a:rPr>
              <a:t>un</a:t>
            </a:r>
            <a:r>
              <a:rPr lang="es-ES" sz="1100" spc="-25" dirty="0">
                <a:solidFill>
                  <a:srgbClr val="FFFFFF"/>
                </a:solidFill>
                <a:latin typeface="+mn-lt"/>
                <a:cs typeface="Arial"/>
              </a:rPr>
              <a:t> </a:t>
            </a:r>
            <a:r>
              <a:rPr lang="es-ES" sz="1100" dirty="0">
                <a:solidFill>
                  <a:srgbClr val="FFFFFF"/>
                </a:solidFill>
                <a:latin typeface="+mn-lt"/>
                <a:cs typeface="Arial"/>
              </a:rPr>
              <a:t>estudio</a:t>
            </a:r>
            <a:r>
              <a:rPr lang="es-ES" sz="1100" spc="-25" dirty="0">
                <a:solidFill>
                  <a:srgbClr val="FFFFFF"/>
                </a:solidFill>
                <a:latin typeface="+mn-lt"/>
                <a:cs typeface="Arial"/>
              </a:rPr>
              <a:t> </a:t>
            </a:r>
            <a:r>
              <a:rPr lang="es-ES" sz="1100" dirty="0">
                <a:solidFill>
                  <a:srgbClr val="FFFFFF"/>
                </a:solidFill>
                <a:latin typeface="+mn-lt"/>
                <a:cs typeface="Arial"/>
              </a:rPr>
              <a:t>de</a:t>
            </a:r>
            <a:r>
              <a:rPr lang="es-ES" sz="1100" spc="-25" dirty="0">
                <a:solidFill>
                  <a:srgbClr val="FFFFFF"/>
                </a:solidFill>
                <a:latin typeface="+mn-lt"/>
                <a:cs typeface="Arial"/>
              </a:rPr>
              <a:t> </a:t>
            </a:r>
            <a:r>
              <a:rPr lang="es-ES" sz="1100" dirty="0">
                <a:solidFill>
                  <a:srgbClr val="FFFFFF"/>
                </a:solidFill>
                <a:latin typeface="+mn-lt"/>
                <a:cs typeface="Arial"/>
              </a:rPr>
              <a:t>costes</a:t>
            </a:r>
            <a:r>
              <a:rPr lang="es-ES" sz="1100" spc="-35" dirty="0">
                <a:solidFill>
                  <a:srgbClr val="FFFFFF"/>
                </a:solidFill>
                <a:latin typeface="+mn-lt"/>
                <a:cs typeface="Arial"/>
              </a:rPr>
              <a:t> </a:t>
            </a:r>
            <a:r>
              <a:rPr lang="es-ES" sz="1100" spc="-10" dirty="0">
                <a:solidFill>
                  <a:srgbClr val="FFFFFF"/>
                </a:solidFill>
                <a:latin typeface="+mn-lt"/>
                <a:cs typeface="Arial"/>
              </a:rPr>
              <a:t>intensivo, </a:t>
            </a:r>
            <a:r>
              <a:rPr lang="es-ES" sz="1100" dirty="0">
                <a:solidFill>
                  <a:srgbClr val="FFFFFF"/>
                </a:solidFill>
                <a:latin typeface="+mn-lt"/>
                <a:cs typeface="Arial"/>
              </a:rPr>
              <a:t>especialmente</a:t>
            </a:r>
            <a:r>
              <a:rPr lang="es-ES" sz="1100" spc="-30" dirty="0">
                <a:solidFill>
                  <a:srgbClr val="FFFFFF"/>
                </a:solidFill>
                <a:latin typeface="+mn-lt"/>
                <a:cs typeface="Arial"/>
              </a:rPr>
              <a:t> </a:t>
            </a:r>
            <a:r>
              <a:rPr lang="es-ES" sz="1100" dirty="0">
                <a:solidFill>
                  <a:srgbClr val="FFFFFF"/>
                </a:solidFill>
                <a:latin typeface="+mn-lt"/>
                <a:cs typeface="Arial"/>
              </a:rPr>
              <a:t>en</a:t>
            </a:r>
            <a:r>
              <a:rPr lang="es-ES" sz="1100" spc="-25" dirty="0">
                <a:solidFill>
                  <a:srgbClr val="FFFFFF"/>
                </a:solidFill>
                <a:latin typeface="+mn-lt"/>
                <a:cs typeface="Arial"/>
              </a:rPr>
              <a:t> </a:t>
            </a:r>
            <a:r>
              <a:rPr lang="es-ES" sz="1100" dirty="0">
                <a:solidFill>
                  <a:srgbClr val="FFFFFF"/>
                </a:solidFill>
                <a:latin typeface="+mn-lt"/>
                <a:cs typeface="Arial"/>
              </a:rPr>
              <a:t>los</a:t>
            </a:r>
            <a:r>
              <a:rPr lang="es-ES" sz="1100" spc="-20" dirty="0">
                <a:solidFill>
                  <a:srgbClr val="FFFFFF"/>
                </a:solidFill>
                <a:latin typeface="+mn-lt"/>
                <a:cs typeface="Arial"/>
              </a:rPr>
              <a:t> </a:t>
            </a:r>
            <a:r>
              <a:rPr lang="es-ES" sz="1100" dirty="0">
                <a:solidFill>
                  <a:srgbClr val="FFFFFF"/>
                </a:solidFill>
                <a:latin typeface="+mn-lt"/>
                <a:cs typeface="Arial"/>
              </a:rPr>
              <a:t>vinculados</a:t>
            </a:r>
            <a:r>
              <a:rPr lang="es-ES" sz="1100" spc="15" dirty="0">
                <a:solidFill>
                  <a:srgbClr val="FFFFFF"/>
                </a:solidFill>
                <a:latin typeface="+mn-lt"/>
                <a:cs typeface="Arial"/>
              </a:rPr>
              <a:t> </a:t>
            </a:r>
            <a:r>
              <a:rPr lang="es-ES" sz="1100" dirty="0">
                <a:solidFill>
                  <a:srgbClr val="FFFFFF"/>
                </a:solidFill>
                <a:latin typeface="+mn-lt"/>
                <a:cs typeface="Arial"/>
              </a:rPr>
              <a:t>al</a:t>
            </a:r>
            <a:r>
              <a:rPr lang="es-ES" sz="1100" spc="-15" dirty="0">
                <a:solidFill>
                  <a:srgbClr val="FFFFFF"/>
                </a:solidFill>
                <a:latin typeface="+mn-lt"/>
                <a:cs typeface="Arial"/>
              </a:rPr>
              <a:t> </a:t>
            </a:r>
            <a:r>
              <a:rPr lang="es-ES" sz="1100" spc="-10" dirty="0">
                <a:solidFill>
                  <a:srgbClr val="FFFFFF"/>
                </a:solidFill>
                <a:latin typeface="+mn-lt"/>
                <a:cs typeface="Arial"/>
              </a:rPr>
              <a:t>transporte,</a:t>
            </a:r>
            <a:r>
              <a:rPr lang="es-ES" sz="1100" spc="-65" dirty="0">
                <a:solidFill>
                  <a:srgbClr val="FFFFFF"/>
                </a:solidFill>
                <a:latin typeface="+mn-lt"/>
                <a:cs typeface="Arial"/>
              </a:rPr>
              <a:t> </a:t>
            </a:r>
            <a:r>
              <a:rPr lang="es-ES" sz="1100" dirty="0">
                <a:solidFill>
                  <a:srgbClr val="FFFFFF"/>
                </a:solidFill>
                <a:latin typeface="+mn-lt"/>
                <a:cs typeface="Arial"/>
              </a:rPr>
              <a:t>de</a:t>
            </a:r>
            <a:r>
              <a:rPr lang="es-ES" sz="1100" spc="-20" dirty="0">
                <a:solidFill>
                  <a:srgbClr val="FFFFFF"/>
                </a:solidFill>
                <a:latin typeface="+mn-lt"/>
                <a:cs typeface="Arial"/>
              </a:rPr>
              <a:t> </a:t>
            </a:r>
            <a:r>
              <a:rPr lang="es-ES" sz="1100" dirty="0">
                <a:solidFill>
                  <a:srgbClr val="FFFFFF"/>
                </a:solidFill>
                <a:latin typeface="+mn-lt"/>
                <a:cs typeface="Arial"/>
              </a:rPr>
              <a:t>tal</a:t>
            </a:r>
            <a:r>
              <a:rPr lang="es-ES" sz="1100" spc="-20" dirty="0">
                <a:solidFill>
                  <a:srgbClr val="FFFFFF"/>
                </a:solidFill>
                <a:latin typeface="+mn-lt"/>
                <a:cs typeface="Arial"/>
              </a:rPr>
              <a:t> </a:t>
            </a:r>
            <a:r>
              <a:rPr lang="es-ES" sz="1100" spc="-10" dirty="0">
                <a:solidFill>
                  <a:srgbClr val="FFFFFF"/>
                </a:solidFill>
                <a:latin typeface="+mn-lt"/>
                <a:cs typeface="Arial"/>
              </a:rPr>
              <a:t>manera</a:t>
            </a:r>
            <a:r>
              <a:rPr lang="es-ES" sz="1100" spc="500" dirty="0">
                <a:solidFill>
                  <a:srgbClr val="FFFFFF"/>
                </a:solidFill>
                <a:latin typeface="+mn-lt"/>
                <a:cs typeface="Arial"/>
              </a:rPr>
              <a:t> </a:t>
            </a:r>
            <a:r>
              <a:rPr lang="es-ES" sz="1100" dirty="0">
                <a:solidFill>
                  <a:srgbClr val="FFFFFF"/>
                </a:solidFill>
                <a:latin typeface="+mn-lt"/>
                <a:cs typeface="Arial"/>
              </a:rPr>
              <a:t>que</a:t>
            </a:r>
            <a:r>
              <a:rPr lang="es-ES" sz="1100" spc="-40" dirty="0">
                <a:solidFill>
                  <a:srgbClr val="FFFFFF"/>
                </a:solidFill>
                <a:latin typeface="+mn-lt"/>
                <a:cs typeface="Arial"/>
              </a:rPr>
              <a:t> </a:t>
            </a:r>
            <a:r>
              <a:rPr lang="es-ES" sz="1100" dirty="0">
                <a:solidFill>
                  <a:srgbClr val="FFFFFF"/>
                </a:solidFill>
                <a:latin typeface="+mn-lt"/>
                <a:cs typeface="Arial"/>
              </a:rPr>
              <a:t>podamos</a:t>
            </a:r>
            <a:r>
              <a:rPr lang="es-ES" sz="1100" spc="-30" dirty="0">
                <a:solidFill>
                  <a:srgbClr val="FFFFFF"/>
                </a:solidFill>
                <a:latin typeface="+mn-lt"/>
                <a:cs typeface="Arial"/>
              </a:rPr>
              <a:t> </a:t>
            </a:r>
            <a:r>
              <a:rPr lang="es-ES" sz="1100" dirty="0">
                <a:solidFill>
                  <a:srgbClr val="FFFFFF"/>
                </a:solidFill>
                <a:latin typeface="+mn-lt"/>
                <a:cs typeface="Arial"/>
              </a:rPr>
              <a:t>determinar</a:t>
            </a:r>
            <a:r>
              <a:rPr lang="es-ES" sz="1100" spc="-40" dirty="0">
                <a:solidFill>
                  <a:srgbClr val="FFFFFF"/>
                </a:solidFill>
                <a:latin typeface="+mn-lt"/>
                <a:cs typeface="Arial"/>
              </a:rPr>
              <a:t> </a:t>
            </a:r>
            <a:r>
              <a:rPr lang="es-ES" sz="1100" dirty="0">
                <a:solidFill>
                  <a:srgbClr val="FFFFFF"/>
                </a:solidFill>
                <a:latin typeface="+mn-lt"/>
                <a:cs typeface="Arial"/>
              </a:rPr>
              <a:t>si</a:t>
            </a:r>
            <a:r>
              <a:rPr lang="es-ES" sz="1100" spc="-30" dirty="0">
                <a:solidFill>
                  <a:srgbClr val="FFFFFF"/>
                </a:solidFill>
                <a:latin typeface="+mn-lt"/>
                <a:cs typeface="Arial"/>
              </a:rPr>
              <a:t> </a:t>
            </a:r>
            <a:r>
              <a:rPr lang="es-ES" sz="1100" dirty="0">
                <a:solidFill>
                  <a:srgbClr val="FFFFFF"/>
                </a:solidFill>
                <a:latin typeface="+mn-lt"/>
                <a:cs typeface="Arial"/>
              </a:rPr>
              <a:t>somos</a:t>
            </a:r>
            <a:r>
              <a:rPr lang="es-ES" sz="1100" spc="-30" dirty="0">
                <a:solidFill>
                  <a:srgbClr val="FFFFFF"/>
                </a:solidFill>
                <a:latin typeface="+mn-lt"/>
                <a:cs typeface="Arial"/>
              </a:rPr>
              <a:t> </a:t>
            </a:r>
            <a:r>
              <a:rPr lang="es-ES" sz="1100" dirty="0">
                <a:solidFill>
                  <a:srgbClr val="FFFFFF"/>
                </a:solidFill>
                <a:latin typeface="+mn-lt"/>
                <a:cs typeface="Arial"/>
              </a:rPr>
              <a:t>competitivos</a:t>
            </a:r>
            <a:r>
              <a:rPr lang="es-ES" sz="1100" spc="-20" dirty="0">
                <a:solidFill>
                  <a:srgbClr val="FFFFFF"/>
                </a:solidFill>
                <a:latin typeface="+mn-lt"/>
                <a:cs typeface="Arial"/>
              </a:rPr>
              <a:t> </a:t>
            </a:r>
            <a:r>
              <a:rPr lang="es-ES" sz="1100" dirty="0">
                <a:solidFill>
                  <a:srgbClr val="FFFFFF"/>
                </a:solidFill>
                <a:latin typeface="+mn-lt"/>
                <a:cs typeface="Arial"/>
              </a:rPr>
              <a:t>o</a:t>
            </a:r>
            <a:r>
              <a:rPr lang="es-ES" sz="1100" spc="-25" dirty="0">
                <a:solidFill>
                  <a:srgbClr val="FFFFFF"/>
                </a:solidFill>
                <a:latin typeface="+mn-lt"/>
                <a:cs typeface="Arial"/>
              </a:rPr>
              <a:t> </a:t>
            </a:r>
            <a:r>
              <a:rPr lang="es-ES" sz="1100" dirty="0">
                <a:solidFill>
                  <a:srgbClr val="FFFFFF"/>
                </a:solidFill>
                <a:latin typeface="+mn-lt"/>
                <a:cs typeface="Arial"/>
              </a:rPr>
              <a:t>no</a:t>
            </a:r>
            <a:r>
              <a:rPr lang="es-ES" sz="1100" spc="-20" dirty="0">
                <a:solidFill>
                  <a:srgbClr val="FFFFFF"/>
                </a:solidFill>
                <a:latin typeface="+mn-lt"/>
                <a:cs typeface="Arial"/>
              </a:rPr>
              <a:t> </a:t>
            </a:r>
            <a:r>
              <a:rPr lang="es-ES" sz="1100" dirty="0">
                <a:solidFill>
                  <a:srgbClr val="FFFFFF"/>
                </a:solidFill>
                <a:latin typeface="+mn-lt"/>
                <a:cs typeface="Arial"/>
              </a:rPr>
              <a:t>con</a:t>
            </a:r>
            <a:r>
              <a:rPr lang="es-ES" sz="1100" spc="-20" dirty="0">
                <a:solidFill>
                  <a:srgbClr val="FFFFFF"/>
                </a:solidFill>
                <a:latin typeface="+mn-lt"/>
                <a:cs typeface="Arial"/>
              </a:rPr>
              <a:t> </a:t>
            </a:r>
            <a:r>
              <a:rPr lang="es-ES" sz="1100" spc="-25" dirty="0">
                <a:solidFill>
                  <a:srgbClr val="FFFFFF"/>
                </a:solidFill>
                <a:latin typeface="+mn-lt"/>
                <a:cs typeface="Arial"/>
              </a:rPr>
              <a:t>las </a:t>
            </a:r>
            <a:r>
              <a:rPr lang="es-ES" sz="1100" dirty="0">
                <a:solidFill>
                  <a:srgbClr val="FFFFFF"/>
                </a:solidFill>
                <a:latin typeface="+mn-lt"/>
                <a:cs typeface="Arial"/>
              </a:rPr>
              <a:t>empresas</a:t>
            </a:r>
            <a:r>
              <a:rPr lang="es-ES" sz="1100" spc="-60" dirty="0">
                <a:solidFill>
                  <a:srgbClr val="FFFFFF"/>
                </a:solidFill>
                <a:latin typeface="+mn-lt"/>
                <a:cs typeface="Arial"/>
              </a:rPr>
              <a:t> </a:t>
            </a:r>
            <a:r>
              <a:rPr lang="es-ES" sz="1100" spc="-10" dirty="0">
                <a:solidFill>
                  <a:srgbClr val="FFFFFF"/>
                </a:solidFill>
                <a:latin typeface="+mn-lt"/>
                <a:cs typeface="Arial"/>
              </a:rPr>
              <a:t>autóctonas.</a:t>
            </a:r>
            <a:endParaRPr lang="es-ES" sz="1100" dirty="0">
              <a:latin typeface="+mn-lt"/>
              <a:cs typeface="Arial"/>
            </a:endParaRPr>
          </a:p>
          <a:p>
            <a:pPr marL="12700" marR="89535">
              <a:lnSpc>
                <a:spcPct val="150000"/>
              </a:lnSpc>
            </a:pPr>
            <a:r>
              <a:rPr sz="1100" dirty="0">
                <a:solidFill>
                  <a:srgbClr val="FFFFFF"/>
                </a:solidFill>
                <a:latin typeface="+mn-lt"/>
                <a:cs typeface="Arial"/>
              </a:rPr>
              <a:t>Del</a:t>
            </a:r>
            <a:r>
              <a:rPr sz="1100" spc="-25" dirty="0">
                <a:solidFill>
                  <a:srgbClr val="FFFFFF"/>
                </a:solidFill>
                <a:latin typeface="+mn-lt"/>
                <a:cs typeface="Arial"/>
              </a:rPr>
              <a:t> </a:t>
            </a:r>
            <a:r>
              <a:rPr sz="1100" dirty="0">
                <a:solidFill>
                  <a:srgbClr val="FFFFFF"/>
                </a:solidFill>
                <a:latin typeface="+mn-lt"/>
                <a:cs typeface="Arial"/>
              </a:rPr>
              <a:t>mismo</a:t>
            </a:r>
            <a:r>
              <a:rPr sz="1100" spc="-50" dirty="0">
                <a:solidFill>
                  <a:srgbClr val="FFFFFF"/>
                </a:solidFill>
                <a:latin typeface="+mn-lt"/>
                <a:cs typeface="Arial"/>
              </a:rPr>
              <a:t> </a:t>
            </a:r>
            <a:r>
              <a:rPr sz="1100" dirty="0">
                <a:solidFill>
                  <a:srgbClr val="FFFFFF"/>
                </a:solidFill>
                <a:latin typeface="+mn-lt"/>
                <a:cs typeface="Arial"/>
              </a:rPr>
              <a:t>modo,</a:t>
            </a:r>
            <a:r>
              <a:rPr sz="1100" spc="-50" dirty="0">
                <a:solidFill>
                  <a:srgbClr val="FFFFFF"/>
                </a:solidFill>
                <a:latin typeface="+mn-lt"/>
                <a:cs typeface="Arial"/>
              </a:rPr>
              <a:t> </a:t>
            </a:r>
            <a:r>
              <a:rPr sz="1100" dirty="0">
                <a:solidFill>
                  <a:srgbClr val="FFFFFF"/>
                </a:solidFill>
                <a:latin typeface="+mn-lt"/>
                <a:cs typeface="Arial"/>
              </a:rPr>
              <a:t>habría</a:t>
            </a:r>
            <a:r>
              <a:rPr sz="1100" spc="-20" dirty="0">
                <a:solidFill>
                  <a:srgbClr val="FFFFFF"/>
                </a:solidFill>
                <a:latin typeface="+mn-lt"/>
                <a:cs typeface="Arial"/>
              </a:rPr>
              <a:t> </a:t>
            </a:r>
            <a:r>
              <a:rPr sz="1100" dirty="0">
                <a:solidFill>
                  <a:srgbClr val="FFFFFF"/>
                </a:solidFill>
                <a:latin typeface="+mn-lt"/>
                <a:cs typeface="Arial"/>
              </a:rPr>
              <a:t>que</a:t>
            </a:r>
            <a:r>
              <a:rPr sz="1100" spc="-45" dirty="0">
                <a:solidFill>
                  <a:srgbClr val="FFFFFF"/>
                </a:solidFill>
                <a:latin typeface="+mn-lt"/>
                <a:cs typeface="Arial"/>
              </a:rPr>
              <a:t> </a:t>
            </a:r>
            <a:r>
              <a:rPr sz="1100" dirty="0">
                <a:solidFill>
                  <a:srgbClr val="FFFFFF"/>
                </a:solidFill>
                <a:latin typeface="+mn-lt"/>
                <a:cs typeface="Arial"/>
              </a:rPr>
              <a:t>abordar</a:t>
            </a:r>
            <a:r>
              <a:rPr sz="1100" spc="-35" dirty="0">
                <a:solidFill>
                  <a:srgbClr val="FFFFFF"/>
                </a:solidFill>
                <a:latin typeface="+mn-lt"/>
                <a:cs typeface="Arial"/>
              </a:rPr>
              <a:t> </a:t>
            </a:r>
            <a:r>
              <a:rPr sz="1100" dirty="0">
                <a:solidFill>
                  <a:srgbClr val="FFFFFF"/>
                </a:solidFill>
                <a:latin typeface="+mn-lt"/>
                <a:cs typeface="Arial"/>
              </a:rPr>
              <a:t>un</a:t>
            </a:r>
            <a:r>
              <a:rPr sz="1100" spc="-30" dirty="0">
                <a:solidFill>
                  <a:srgbClr val="FFFFFF"/>
                </a:solidFill>
                <a:latin typeface="+mn-lt"/>
                <a:cs typeface="Arial"/>
              </a:rPr>
              <a:t> </a:t>
            </a:r>
            <a:r>
              <a:rPr sz="1100" dirty="0">
                <a:solidFill>
                  <a:srgbClr val="FFFFFF"/>
                </a:solidFill>
                <a:latin typeface="+mn-lt"/>
                <a:cs typeface="Arial"/>
              </a:rPr>
              <a:t>aterrizaje</a:t>
            </a:r>
            <a:r>
              <a:rPr sz="1100" spc="-35" dirty="0">
                <a:solidFill>
                  <a:srgbClr val="FFFFFF"/>
                </a:solidFill>
                <a:latin typeface="+mn-lt"/>
                <a:cs typeface="Arial"/>
              </a:rPr>
              <a:t> </a:t>
            </a:r>
            <a:r>
              <a:rPr sz="1100" spc="-10" dirty="0">
                <a:solidFill>
                  <a:srgbClr val="FFFFFF"/>
                </a:solidFill>
                <a:latin typeface="+mn-lt"/>
                <a:cs typeface="Arial"/>
              </a:rPr>
              <a:t>multilingüe </a:t>
            </a:r>
            <a:r>
              <a:rPr sz="1100" dirty="0">
                <a:solidFill>
                  <a:srgbClr val="FFFFFF"/>
                </a:solidFill>
                <a:latin typeface="+mn-lt"/>
                <a:cs typeface="Arial"/>
              </a:rPr>
              <a:t>que</a:t>
            </a:r>
            <a:r>
              <a:rPr sz="1100" spc="-40" dirty="0">
                <a:solidFill>
                  <a:srgbClr val="FFFFFF"/>
                </a:solidFill>
                <a:latin typeface="+mn-lt"/>
                <a:cs typeface="Arial"/>
              </a:rPr>
              <a:t> </a:t>
            </a:r>
            <a:r>
              <a:rPr sz="1100" dirty="0">
                <a:solidFill>
                  <a:srgbClr val="FFFFFF"/>
                </a:solidFill>
                <a:latin typeface="+mn-lt"/>
                <a:cs typeface="Arial"/>
              </a:rPr>
              <a:t>incluya</a:t>
            </a:r>
            <a:r>
              <a:rPr sz="1100" spc="10" dirty="0">
                <a:solidFill>
                  <a:srgbClr val="FFFFFF"/>
                </a:solidFill>
                <a:latin typeface="+mn-lt"/>
                <a:cs typeface="Arial"/>
              </a:rPr>
              <a:t> </a:t>
            </a:r>
            <a:r>
              <a:rPr sz="1100" spc="-10" dirty="0">
                <a:solidFill>
                  <a:srgbClr val="FFFFFF"/>
                </a:solidFill>
                <a:latin typeface="+mn-lt"/>
                <a:cs typeface="Arial"/>
              </a:rPr>
              <a:t>estrategias</a:t>
            </a:r>
            <a:r>
              <a:rPr sz="1100" spc="-55" dirty="0">
                <a:solidFill>
                  <a:srgbClr val="FFFFFF"/>
                </a:solidFill>
                <a:latin typeface="+mn-lt"/>
                <a:cs typeface="Arial"/>
              </a:rPr>
              <a:t> </a:t>
            </a:r>
            <a:r>
              <a:rPr sz="1100" dirty="0">
                <a:solidFill>
                  <a:srgbClr val="FFFFFF"/>
                </a:solidFill>
                <a:latin typeface="+mn-lt"/>
                <a:cs typeface="Arial"/>
              </a:rPr>
              <a:t>de</a:t>
            </a:r>
            <a:r>
              <a:rPr sz="1100" spc="-15" dirty="0">
                <a:solidFill>
                  <a:srgbClr val="FFFFFF"/>
                </a:solidFill>
                <a:latin typeface="+mn-lt"/>
                <a:cs typeface="Arial"/>
              </a:rPr>
              <a:t> </a:t>
            </a:r>
            <a:r>
              <a:rPr sz="1100" dirty="0">
                <a:solidFill>
                  <a:srgbClr val="FFFFFF"/>
                </a:solidFill>
                <a:latin typeface="+mn-lt"/>
                <a:cs typeface="Arial"/>
              </a:rPr>
              <a:t>SEO</a:t>
            </a:r>
            <a:r>
              <a:rPr sz="1100" spc="-25" dirty="0">
                <a:solidFill>
                  <a:srgbClr val="FFFFFF"/>
                </a:solidFill>
                <a:latin typeface="+mn-lt"/>
                <a:cs typeface="Arial"/>
              </a:rPr>
              <a:t> </a:t>
            </a:r>
            <a:r>
              <a:rPr sz="1100" dirty="0">
                <a:solidFill>
                  <a:srgbClr val="FFFFFF"/>
                </a:solidFill>
                <a:latin typeface="+mn-lt"/>
                <a:cs typeface="Arial"/>
              </a:rPr>
              <a:t>personalizadas para</a:t>
            </a:r>
            <a:r>
              <a:rPr sz="1100" spc="-30" dirty="0">
                <a:solidFill>
                  <a:srgbClr val="FFFFFF"/>
                </a:solidFill>
                <a:latin typeface="+mn-lt"/>
                <a:cs typeface="Arial"/>
              </a:rPr>
              <a:t> </a:t>
            </a:r>
            <a:r>
              <a:rPr sz="1100" dirty="0">
                <a:solidFill>
                  <a:srgbClr val="FFFFFF"/>
                </a:solidFill>
                <a:latin typeface="+mn-lt"/>
                <a:cs typeface="Arial"/>
              </a:rPr>
              <a:t>el</a:t>
            </a:r>
            <a:r>
              <a:rPr sz="1100" spc="-20" dirty="0">
                <a:solidFill>
                  <a:srgbClr val="FFFFFF"/>
                </a:solidFill>
                <a:latin typeface="+mn-lt"/>
                <a:cs typeface="Arial"/>
              </a:rPr>
              <a:t> </a:t>
            </a:r>
            <a:r>
              <a:rPr sz="1100" dirty="0">
                <a:solidFill>
                  <a:srgbClr val="FFFFFF"/>
                </a:solidFill>
                <a:latin typeface="+mn-lt"/>
                <a:cs typeface="Arial"/>
              </a:rPr>
              <a:t>país</a:t>
            </a:r>
            <a:r>
              <a:rPr sz="1100" spc="-5" dirty="0">
                <a:solidFill>
                  <a:srgbClr val="FFFFFF"/>
                </a:solidFill>
                <a:latin typeface="+mn-lt"/>
                <a:cs typeface="Arial"/>
              </a:rPr>
              <a:t> </a:t>
            </a:r>
            <a:r>
              <a:rPr sz="1100" spc="-25" dirty="0">
                <a:solidFill>
                  <a:srgbClr val="FFFFFF"/>
                </a:solidFill>
                <a:latin typeface="+mn-lt"/>
                <a:cs typeface="Arial"/>
              </a:rPr>
              <a:t>de </a:t>
            </a:r>
            <a:r>
              <a:rPr sz="1100" dirty="0">
                <a:solidFill>
                  <a:srgbClr val="FFFFFF"/>
                </a:solidFill>
                <a:latin typeface="+mn-lt"/>
                <a:cs typeface="Arial"/>
              </a:rPr>
              <a:t>origen</a:t>
            </a:r>
            <a:r>
              <a:rPr sz="1100" spc="-45" dirty="0">
                <a:solidFill>
                  <a:srgbClr val="FFFFFF"/>
                </a:solidFill>
                <a:latin typeface="+mn-lt"/>
                <a:cs typeface="Arial"/>
              </a:rPr>
              <a:t> </a:t>
            </a:r>
            <a:r>
              <a:rPr sz="1100" dirty="0">
                <a:solidFill>
                  <a:srgbClr val="FFFFFF"/>
                </a:solidFill>
                <a:latin typeface="+mn-lt"/>
                <a:cs typeface="Arial"/>
              </a:rPr>
              <a:t>y</a:t>
            </a:r>
            <a:r>
              <a:rPr sz="1100" spc="-25" dirty="0">
                <a:solidFill>
                  <a:srgbClr val="FFFFFF"/>
                </a:solidFill>
                <a:latin typeface="+mn-lt"/>
                <a:cs typeface="Arial"/>
              </a:rPr>
              <a:t> </a:t>
            </a:r>
            <a:r>
              <a:rPr sz="1100" dirty="0">
                <a:solidFill>
                  <a:srgbClr val="FFFFFF"/>
                </a:solidFill>
                <a:latin typeface="+mn-lt"/>
                <a:cs typeface="Arial"/>
              </a:rPr>
              <a:t>traducción</a:t>
            </a:r>
            <a:r>
              <a:rPr sz="1100" spc="-45" dirty="0">
                <a:solidFill>
                  <a:srgbClr val="FFFFFF"/>
                </a:solidFill>
                <a:latin typeface="+mn-lt"/>
                <a:cs typeface="Arial"/>
              </a:rPr>
              <a:t> </a:t>
            </a:r>
            <a:r>
              <a:rPr sz="1100" dirty="0">
                <a:solidFill>
                  <a:srgbClr val="FFFFFF"/>
                </a:solidFill>
                <a:latin typeface="+mn-lt"/>
                <a:cs typeface="Arial"/>
              </a:rPr>
              <a:t>nativa</a:t>
            </a:r>
            <a:r>
              <a:rPr sz="1100" spc="-15" dirty="0">
                <a:solidFill>
                  <a:srgbClr val="FFFFFF"/>
                </a:solidFill>
                <a:latin typeface="+mn-lt"/>
                <a:cs typeface="Arial"/>
              </a:rPr>
              <a:t> </a:t>
            </a:r>
            <a:r>
              <a:rPr sz="1100" dirty="0">
                <a:solidFill>
                  <a:srgbClr val="FFFFFF"/>
                </a:solidFill>
                <a:latin typeface="+mn-lt"/>
                <a:cs typeface="Arial"/>
              </a:rPr>
              <a:t>de</a:t>
            </a:r>
            <a:r>
              <a:rPr sz="1100" spc="-30" dirty="0">
                <a:solidFill>
                  <a:srgbClr val="FFFFFF"/>
                </a:solidFill>
                <a:latin typeface="+mn-lt"/>
                <a:cs typeface="Arial"/>
              </a:rPr>
              <a:t> </a:t>
            </a:r>
            <a:r>
              <a:rPr sz="1100" dirty="0">
                <a:solidFill>
                  <a:srgbClr val="FFFFFF"/>
                </a:solidFill>
                <a:latin typeface="+mn-lt"/>
                <a:cs typeface="Arial"/>
              </a:rPr>
              <a:t>la</a:t>
            </a:r>
            <a:r>
              <a:rPr sz="1100" spc="-15" dirty="0">
                <a:solidFill>
                  <a:srgbClr val="FFFFFF"/>
                </a:solidFill>
                <a:latin typeface="+mn-lt"/>
                <a:cs typeface="Arial"/>
              </a:rPr>
              <a:t> </a:t>
            </a:r>
            <a:r>
              <a:rPr sz="1100" spc="-20" dirty="0">
                <a:solidFill>
                  <a:srgbClr val="FFFFFF"/>
                </a:solidFill>
                <a:latin typeface="+mn-lt"/>
                <a:cs typeface="Arial"/>
              </a:rPr>
              <a:t>web.</a:t>
            </a:r>
            <a:endParaRPr sz="1100" dirty="0">
              <a:latin typeface="+mn-lt"/>
              <a:cs typeface="Arial"/>
            </a:endParaRPr>
          </a:p>
        </p:txBody>
      </p:sp>
      <p:grpSp>
        <p:nvGrpSpPr>
          <p:cNvPr id="6" name="object 5">
            <a:extLst>
              <a:ext uri="{FF2B5EF4-FFF2-40B4-BE49-F238E27FC236}">
                <a16:creationId xmlns:a16="http://schemas.microsoft.com/office/drawing/2014/main" id="{12215716-6195-D264-FC65-8447CFC4C7D1}"/>
              </a:ext>
            </a:extLst>
          </p:cNvPr>
          <p:cNvGrpSpPr/>
          <p:nvPr/>
        </p:nvGrpSpPr>
        <p:grpSpPr>
          <a:xfrm>
            <a:off x="5791200" y="2616393"/>
            <a:ext cx="5858510" cy="2162810"/>
            <a:chOff x="5544311" y="2174748"/>
            <a:chExt cx="5858510" cy="2162810"/>
          </a:xfrm>
          <a:solidFill>
            <a:schemeClr val="accent6"/>
          </a:solidFill>
        </p:grpSpPr>
        <p:sp>
          <p:nvSpPr>
            <p:cNvPr id="7" name="object 6">
              <a:extLst>
                <a:ext uri="{FF2B5EF4-FFF2-40B4-BE49-F238E27FC236}">
                  <a16:creationId xmlns:a16="http://schemas.microsoft.com/office/drawing/2014/main" id="{0285DBEB-8AFB-B00F-F76E-407A9701123B}"/>
                </a:ext>
              </a:extLst>
            </p:cNvPr>
            <p:cNvSpPr/>
            <p:nvPr/>
          </p:nvSpPr>
          <p:spPr>
            <a:xfrm>
              <a:off x="5544311" y="2174748"/>
              <a:ext cx="5765800" cy="1059180"/>
            </a:xfrm>
            <a:custGeom>
              <a:avLst/>
              <a:gdLst/>
              <a:ahLst/>
              <a:cxnLst/>
              <a:rect l="l" t="t" r="r" b="b"/>
              <a:pathLst>
                <a:path w="5765800" h="1059180">
                  <a:moveTo>
                    <a:pt x="5765292" y="0"/>
                  </a:moveTo>
                  <a:lnTo>
                    <a:pt x="0" y="0"/>
                  </a:lnTo>
                  <a:lnTo>
                    <a:pt x="0" y="1059179"/>
                  </a:lnTo>
                  <a:lnTo>
                    <a:pt x="5588762" y="1059179"/>
                  </a:lnTo>
                  <a:lnTo>
                    <a:pt x="5765292" y="882650"/>
                  </a:lnTo>
                  <a:lnTo>
                    <a:pt x="5765292" y="0"/>
                  </a:lnTo>
                  <a:close/>
                </a:path>
              </a:pathLst>
            </a:custGeom>
            <a:grpFill/>
          </p:spPr>
          <p:txBody>
            <a:bodyPr wrap="square" lIns="0" tIns="0" rIns="0" bIns="0" rtlCol="0"/>
            <a:lstStyle/>
            <a:p>
              <a:endParaRPr/>
            </a:p>
          </p:txBody>
        </p:sp>
        <p:pic>
          <p:nvPicPr>
            <p:cNvPr id="8" name="object 7">
              <a:extLst>
                <a:ext uri="{FF2B5EF4-FFF2-40B4-BE49-F238E27FC236}">
                  <a16:creationId xmlns:a16="http://schemas.microsoft.com/office/drawing/2014/main" id="{4BB26A02-F43C-C28C-EAC3-D21068118C0B}"/>
                </a:ext>
              </a:extLst>
            </p:cNvPr>
            <p:cNvPicPr/>
            <p:nvPr/>
          </p:nvPicPr>
          <p:blipFill>
            <a:blip r:embed="rId2" cstate="print"/>
            <a:stretch>
              <a:fillRect/>
            </a:stretch>
          </p:blipFill>
          <p:spPr>
            <a:xfrm>
              <a:off x="9756647" y="2691384"/>
              <a:ext cx="1645920" cy="1645920"/>
            </a:xfrm>
            <a:prstGeom prst="rect">
              <a:avLst/>
            </a:prstGeom>
            <a:grpFill/>
          </p:spPr>
        </p:pic>
      </p:grpSp>
      <p:pic>
        <p:nvPicPr>
          <p:cNvPr id="9" name="object 10">
            <a:extLst>
              <a:ext uri="{FF2B5EF4-FFF2-40B4-BE49-F238E27FC236}">
                <a16:creationId xmlns:a16="http://schemas.microsoft.com/office/drawing/2014/main" id="{EBA5401F-4336-E474-8EE0-F1192D496897}"/>
              </a:ext>
            </a:extLst>
          </p:cNvPr>
          <p:cNvPicPr/>
          <p:nvPr/>
        </p:nvPicPr>
        <p:blipFill>
          <a:blip r:embed="rId3" cstate="print"/>
          <a:stretch>
            <a:fillRect/>
          </a:stretch>
        </p:blipFill>
        <p:spPr>
          <a:xfrm>
            <a:off x="4037077" y="4778948"/>
            <a:ext cx="1449324" cy="1447800"/>
          </a:xfrm>
          <a:prstGeom prst="rect">
            <a:avLst/>
          </a:prstGeom>
        </p:spPr>
      </p:pic>
      <p:sp>
        <p:nvSpPr>
          <p:cNvPr id="10" name="object 12">
            <a:extLst>
              <a:ext uri="{FF2B5EF4-FFF2-40B4-BE49-F238E27FC236}">
                <a16:creationId xmlns:a16="http://schemas.microsoft.com/office/drawing/2014/main" id="{ECC3C504-5974-14C2-8815-D71E2074109D}"/>
              </a:ext>
            </a:extLst>
          </p:cNvPr>
          <p:cNvSpPr/>
          <p:nvPr/>
        </p:nvSpPr>
        <p:spPr>
          <a:xfrm>
            <a:off x="5803392" y="4838385"/>
            <a:ext cx="5763895" cy="1059180"/>
          </a:xfrm>
          <a:custGeom>
            <a:avLst/>
            <a:gdLst/>
            <a:ahLst/>
            <a:cxnLst/>
            <a:rect l="l" t="t" r="r" b="b"/>
            <a:pathLst>
              <a:path w="5763895" h="1059179">
                <a:moveTo>
                  <a:pt x="5763768" y="0"/>
                </a:moveTo>
                <a:lnTo>
                  <a:pt x="0" y="0"/>
                </a:lnTo>
                <a:lnTo>
                  <a:pt x="0" y="1059180"/>
                </a:lnTo>
                <a:lnTo>
                  <a:pt x="5587238" y="1059180"/>
                </a:lnTo>
                <a:lnTo>
                  <a:pt x="5763768" y="882650"/>
                </a:lnTo>
                <a:lnTo>
                  <a:pt x="5763768" y="0"/>
                </a:lnTo>
                <a:close/>
              </a:path>
            </a:pathLst>
          </a:custGeom>
          <a:solidFill>
            <a:schemeClr val="accent6"/>
          </a:solidFill>
        </p:spPr>
        <p:txBody>
          <a:bodyPr wrap="square" lIns="0" tIns="0" rIns="0" bIns="0" rtlCol="0"/>
          <a:lstStyle/>
          <a:p>
            <a:endParaRPr/>
          </a:p>
        </p:txBody>
      </p:sp>
      <p:sp>
        <p:nvSpPr>
          <p:cNvPr id="11" name="object 13">
            <a:extLst>
              <a:ext uri="{FF2B5EF4-FFF2-40B4-BE49-F238E27FC236}">
                <a16:creationId xmlns:a16="http://schemas.microsoft.com/office/drawing/2014/main" id="{45438C4C-796D-906D-1A61-58CC3FC2C92A}"/>
              </a:ext>
            </a:extLst>
          </p:cNvPr>
          <p:cNvSpPr txBox="1"/>
          <p:nvPr/>
        </p:nvSpPr>
        <p:spPr>
          <a:xfrm>
            <a:off x="6036692" y="2608331"/>
            <a:ext cx="5186680" cy="3208571"/>
          </a:xfrm>
          <a:prstGeom prst="rect">
            <a:avLst/>
          </a:prstGeom>
        </p:spPr>
        <p:txBody>
          <a:bodyPr vert="horz" wrap="square" lIns="0" tIns="96520" rIns="0" bIns="0" rtlCol="0">
            <a:spAutoFit/>
          </a:bodyPr>
          <a:lstStyle/>
          <a:p>
            <a:pPr marL="42545">
              <a:lnSpc>
                <a:spcPct val="100000"/>
              </a:lnSpc>
              <a:spcBef>
                <a:spcPts val="760"/>
              </a:spcBef>
            </a:pPr>
            <a:r>
              <a:rPr sz="2000" dirty="0">
                <a:solidFill>
                  <a:srgbClr val="FFFFFF"/>
                </a:solidFill>
                <a:latin typeface="+mn-lt"/>
                <a:cs typeface="Ebrima"/>
              </a:rPr>
              <a:t>Adaptación</a:t>
            </a:r>
            <a:r>
              <a:rPr sz="2000" spc="-65" dirty="0">
                <a:solidFill>
                  <a:srgbClr val="FFFFFF"/>
                </a:solidFill>
                <a:latin typeface="+mn-lt"/>
                <a:cs typeface="Ebrima"/>
              </a:rPr>
              <a:t> </a:t>
            </a:r>
            <a:r>
              <a:rPr sz="2000" dirty="0">
                <a:solidFill>
                  <a:srgbClr val="FFFFFF"/>
                </a:solidFill>
                <a:latin typeface="+mn-lt"/>
                <a:cs typeface="Ebrima"/>
              </a:rPr>
              <a:t>y</a:t>
            </a:r>
            <a:r>
              <a:rPr sz="2000" spc="-35" dirty="0">
                <a:solidFill>
                  <a:srgbClr val="FFFFFF"/>
                </a:solidFill>
                <a:latin typeface="+mn-lt"/>
                <a:cs typeface="Ebrima"/>
              </a:rPr>
              <a:t> </a:t>
            </a:r>
            <a:r>
              <a:rPr sz="2000" dirty="0">
                <a:solidFill>
                  <a:srgbClr val="FFFFFF"/>
                </a:solidFill>
                <a:latin typeface="+mn-lt"/>
                <a:cs typeface="Ebrima"/>
              </a:rPr>
              <a:t>presencia</a:t>
            </a:r>
            <a:r>
              <a:rPr sz="2000" spc="-15" dirty="0">
                <a:solidFill>
                  <a:srgbClr val="FFFFFF"/>
                </a:solidFill>
                <a:latin typeface="+mn-lt"/>
                <a:cs typeface="Ebrima"/>
              </a:rPr>
              <a:t> </a:t>
            </a:r>
            <a:r>
              <a:rPr sz="2000" spc="-25" dirty="0">
                <a:solidFill>
                  <a:srgbClr val="FFFFFF"/>
                </a:solidFill>
                <a:latin typeface="+mn-lt"/>
                <a:cs typeface="Ebrima"/>
              </a:rPr>
              <a:t>web</a:t>
            </a:r>
            <a:endParaRPr sz="2000" dirty="0">
              <a:latin typeface="+mn-lt"/>
              <a:cs typeface="Ebrima"/>
            </a:endParaRPr>
          </a:p>
          <a:p>
            <a:pPr marL="42545" marR="54610">
              <a:lnSpc>
                <a:spcPct val="100000"/>
              </a:lnSpc>
              <a:spcBef>
                <a:spcPts val="365"/>
              </a:spcBef>
            </a:pPr>
            <a:r>
              <a:rPr sz="1100" dirty="0">
                <a:solidFill>
                  <a:srgbClr val="FFFFFF"/>
                </a:solidFill>
                <a:latin typeface="+mn-lt"/>
                <a:cs typeface="Arial"/>
              </a:rPr>
              <a:t>Dado</a:t>
            </a:r>
            <a:r>
              <a:rPr sz="1100" spc="-25" dirty="0">
                <a:solidFill>
                  <a:srgbClr val="FFFFFF"/>
                </a:solidFill>
                <a:latin typeface="+mn-lt"/>
                <a:cs typeface="Arial"/>
              </a:rPr>
              <a:t> </a:t>
            </a:r>
            <a:r>
              <a:rPr sz="1100" dirty="0">
                <a:solidFill>
                  <a:srgbClr val="FFFFFF"/>
                </a:solidFill>
                <a:latin typeface="+mn-lt"/>
                <a:cs typeface="Arial"/>
              </a:rPr>
              <a:t>que</a:t>
            </a:r>
            <a:r>
              <a:rPr sz="1100" spc="-45" dirty="0">
                <a:solidFill>
                  <a:srgbClr val="FFFFFF"/>
                </a:solidFill>
                <a:latin typeface="+mn-lt"/>
                <a:cs typeface="Arial"/>
              </a:rPr>
              <a:t> </a:t>
            </a:r>
            <a:r>
              <a:rPr sz="1100" dirty="0">
                <a:solidFill>
                  <a:srgbClr val="FFFFFF"/>
                </a:solidFill>
                <a:latin typeface="+mn-lt"/>
                <a:cs typeface="Arial"/>
              </a:rPr>
              <a:t>se</a:t>
            </a:r>
            <a:r>
              <a:rPr sz="1100" spc="-30" dirty="0">
                <a:solidFill>
                  <a:srgbClr val="FFFFFF"/>
                </a:solidFill>
                <a:latin typeface="+mn-lt"/>
                <a:cs typeface="Arial"/>
              </a:rPr>
              <a:t> </a:t>
            </a:r>
            <a:r>
              <a:rPr sz="1100" dirty="0">
                <a:solidFill>
                  <a:srgbClr val="FFFFFF"/>
                </a:solidFill>
                <a:latin typeface="+mn-lt"/>
                <a:cs typeface="Arial"/>
              </a:rPr>
              <a:t>planeta</a:t>
            </a:r>
            <a:r>
              <a:rPr sz="1100" spc="-25" dirty="0">
                <a:solidFill>
                  <a:srgbClr val="FFFFFF"/>
                </a:solidFill>
                <a:latin typeface="+mn-lt"/>
                <a:cs typeface="Arial"/>
              </a:rPr>
              <a:t> </a:t>
            </a:r>
            <a:r>
              <a:rPr sz="1100" dirty="0">
                <a:solidFill>
                  <a:srgbClr val="FFFFFF"/>
                </a:solidFill>
                <a:latin typeface="+mn-lt"/>
                <a:cs typeface="Arial"/>
              </a:rPr>
              <a:t>la</a:t>
            </a:r>
            <a:r>
              <a:rPr sz="1100" spc="-20" dirty="0">
                <a:solidFill>
                  <a:srgbClr val="FFFFFF"/>
                </a:solidFill>
                <a:latin typeface="+mn-lt"/>
                <a:cs typeface="Arial"/>
              </a:rPr>
              <a:t> </a:t>
            </a:r>
            <a:r>
              <a:rPr sz="1100" dirty="0">
                <a:solidFill>
                  <a:srgbClr val="FFFFFF"/>
                </a:solidFill>
                <a:latin typeface="+mn-lt"/>
                <a:cs typeface="Arial"/>
              </a:rPr>
              <a:t>expansión</a:t>
            </a:r>
            <a:r>
              <a:rPr sz="1100" spc="-25" dirty="0">
                <a:solidFill>
                  <a:srgbClr val="FFFFFF"/>
                </a:solidFill>
                <a:latin typeface="+mn-lt"/>
                <a:cs typeface="Arial"/>
              </a:rPr>
              <a:t> </a:t>
            </a:r>
            <a:r>
              <a:rPr sz="1100" dirty="0">
                <a:solidFill>
                  <a:srgbClr val="FFFFFF"/>
                </a:solidFill>
                <a:latin typeface="+mn-lt"/>
                <a:cs typeface="Arial"/>
              </a:rPr>
              <a:t>a</a:t>
            </a:r>
            <a:r>
              <a:rPr sz="1100" spc="-20" dirty="0">
                <a:solidFill>
                  <a:srgbClr val="FFFFFF"/>
                </a:solidFill>
                <a:latin typeface="+mn-lt"/>
                <a:cs typeface="Arial"/>
              </a:rPr>
              <a:t> </a:t>
            </a:r>
            <a:r>
              <a:rPr sz="1100" dirty="0">
                <a:solidFill>
                  <a:srgbClr val="FFFFFF"/>
                </a:solidFill>
                <a:latin typeface="+mn-lt"/>
                <a:cs typeface="Arial"/>
              </a:rPr>
              <a:t>distintos</a:t>
            </a:r>
            <a:r>
              <a:rPr sz="1100" spc="-40" dirty="0">
                <a:solidFill>
                  <a:srgbClr val="FFFFFF"/>
                </a:solidFill>
                <a:latin typeface="+mn-lt"/>
                <a:cs typeface="Arial"/>
              </a:rPr>
              <a:t> </a:t>
            </a:r>
            <a:r>
              <a:rPr sz="1100" dirty="0">
                <a:solidFill>
                  <a:srgbClr val="FFFFFF"/>
                </a:solidFill>
                <a:latin typeface="+mn-lt"/>
                <a:cs typeface="Arial"/>
              </a:rPr>
              <a:t>países,</a:t>
            </a:r>
            <a:r>
              <a:rPr sz="1100" spc="-25" dirty="0">
                <a:solidFill>
                  <a:srgbClr val="FFFFFF"/>
                </a:solidFill>
                <a:latin typeface="+mn-lt"/>
                <a:cs typeface="Arial"/>
              </a:rPr>
              <a:t> </a:t>
            </a:r>
            <a:r>
              <a:rPr sz="1100" dirty="0">
                <a:solidFill>
                  <a:srgbClr val="FFFFFF"/>
                </a:solidFill>
                <a:latin typeface="+mn-lt"/>
                <a:cs typeface="Arial"/>
              </a:rPr>
              <a:t>habría</a:t>
            </a:r>
            <a:r>
              <a:rPr sz="1100" spc="-30" dirty="0">
                <a:solidFill>
                  <a:srgbClr val="FFFFFF"/>
                </a:solidFill>
                <a:latin typeface="+mn-lt"/>
                <a:cs typeface="Arial"/>
              </a:rPr>
              <a:t> </a:t>
            </a:r>
            <a:r>
              <a:rPr sz="1100" dirty="0">
                <a:solidFill>
                  <a:srgbClr val="FFFFFF"/>
                </a:solidFill>
                <a:latin typeface="+mn-lt"/>
                <a:cs typeface="Arial"/>
              </a:rPr>
              <a:t>que</a:t>
            </a:r>
            <a:r>
              <a:rPr sz="1100" spc="-45" dirty="0">
                <a:solidFill>
                  <a:srgbClr val="FFFFFF"/>
                </a:solidFill>
                <a:latin typeface="+mn-lt"/>
                <a:cs typeface="Arial"/>
              </a:rPr>
              <a:t> </a:t>
            </a:r>
            <a:r>
              <a:rPr sz="1100" dirty="0">
                <a:solidFill>
                  <a:srgbClr val="FFFFFF"/>
                </a:solidFill>
                <a:latin typeface="+mn-lt"/>
                <a:cs typeface="Arial"/>
              </a:rPr>
              <a:t>abordar</a:t>
            </a:r>
            <a:r>
              <a:rPr sz="1100" spc="-35" dirty="0">
                <a:solidFill>
                  <a:srgbClr val="FFFFFF"/>
                </a:solidFill>
                <a:latin typeface="+mn-lt"/>
                <a:cs typeface="Arial"/>
              </a:rPr>
              <a:t> </a:t>
            </a:r>
            <a:r>
              <a:rPr sz="1100" spc="-25" dirty="0">
                <a:solidFill>
                  <a:srgbClr val="FFFFFF"/>
                </a:solidFill>
                <a:latin typeface="+mn-lt"/>
                <a:cs typeface="Arial"/>
              </a:rPr>
              <a:t>una </a:t>
            </a:r>
            <a:r>
              <a:rPr sz="1100" dirty="0">
                <a:solidFill>
                  <a:srgbClr val="FFFFFF"/>
                </a:solidFill>
                <a:latin typeface="+mn-lt"/>
                <a:cs typeface="Arial"/>
              </a:rPr>
              <a:t>estrategia</a:t>
            </a:r>
            <a:r>
              <a:rPr sz="1100" spc="-75" dirty="0">
                <a:solidFill>
                  <a:srgbClr val="FFFFFF"/>
                </a:solidFill>
                <a:latin typeface="+mn-lt"/>
                <a:cs typeface="Arial"/>
              </a:rPr>
              <a:t> </a:t>
            </a:r>
            <a:r>
              <a:rPr sz="1100" dirty="0">
                <a:solidFill>
                  <a:srgbClr val="FFFFFF"/>
                </a:solidFill>
                <a:latin typeface="+mn-lt"/>
                <a:cs typeface="Arial"/>
              </a:rPr>
              <a:t>multilingüe</a:t>
            </a:r>
            <a:r>
              <a:rPr sz="1100" spc="-25" dirty="0">
                <a:solidFill>
                  <a:srgbClr val="FFFFFF"/>
                </a:solidFill>
                <a:latin typeface="+mn-lt"/>
                <a:cs typeface="Arial"/>
              </a:rPr>
              <a:t> </a:t>
            </a:r>
            <a:r>
              <a:rPr sz="1100" dirty="0">
                <a:solidFill>
                  <a:srgbClr val="FFFFFF"/>
                </a:solidFill>
                <a:latin typeface="+mn-lt"/>
                <a:cs typeface="Arial"/>
              </a:rPr>
              <a:t>personalizadas</a:t>
            </a:r>
            <a:r>
              <a:rPr sz="1100" spc="-30" dirty="0">
                <a:solidFill>
                  <a:srgbClr val="FFFFFF"/>
                </a:solidFill>
                <a:latin typeface="+mn-lt"/>
                <a:cs typeface="Arial"/>
              </a:rPr>
              <a:t> </a:t>
            </a:r>
            <a:r>
              <a:rPr sz="1100" dirty="0">
                <a:solidFill>
                  <a:srgbClr val="FFFFFF"/>
                </a:solidFill>
                <a:latin typeface="+mn-lt"/>
                <a:cs typeface="Arial"/>
              </a:rPr>
              <a:t>para</a:t>
            </a:r>
            <a:r>
              <a:rPr sz="1100" spc="-35" dirty="0">
                <a:solidFill>
                  <a:srgbClr val="FFFFFF"/>
                </a:solidFill>
                <a:latin typeface="+mn-lt"/>
                <a:cs typeface="Arial"/>
              </a:rPr>
              <a:t> </a:t>
            </a:r>
            <a:r>
              <a:rPr sz="1100" dirty="0">
                <a:solidFill>
                  <a:srgbClr val="FFFFFF"/>
                </a:solidFill>
                <a:latin typeface="+mn-lt"/>
                <a:cs typeface="Arial"/>
              </a:rPr>
              <a:t>el</a:t>
            </a:r>
            <a:r>
              <a:rPr sz="1100" spc="-35" dirty="0">
                <a:solidFill>
                  <a:srgbClr val="FFFFFF"/>
                </a:solidFill>
                <a:latin typeface="+mn-lt"/>
                <a:cs typeface="Arial"/>
              </a:rPr>
              <a:t> </a:t>
            </a:r>
            <a:r>
              <a:rPr sz="1100" dirty="0">
                <a:solidFill>
                  <a:srgbClr val="FFFFFF"/>
                </a:solidFill>
                <a:latin typeface="+mn-lt"/>
                <a:cs typeface="Arial"/>
              </a:rPr>
              <a:t>país</a:t>
            </a:r>
            <a:r>
              <a:rPr sz="1100" spc="-25" dirty="0">
                <a:solidFill>
                  <a:srgbClr val="FFFFFF"/>
                </a:solidFill>
                <a:latin typeface="+mn-lt"/>
                <a:cs typeface="Arial"/>
              </a:rPr>
              <a:t> </a:t>
            </a:r>
            <a:r>
              <a:rPr sz="1100" dirty="0">
                <a:solidFill>
                  <a:srgbClr val="FFFFFF"/>
                </a:solidFill>
                <a:latin typeface="+mn-lt"/>
                <a:cs typeface="Arial"/>
              </a:rPr>
              <a:t>de</a:t>
            </a:r>
            <a:r>
              <a:rPr sz="1100" spc="-35" dirty="0">
                <a:solidFill>
                  <a:srgbClr val="FFFFFF"/>
                </a:solidFill>
                <a:latin typeface="+mn-lt"/>
                <a:cs typeface="Arial"/>
              </a:rPr>
              <a:t> </a:t>
            </a:r>
            <a:r>
              <a:rPr sz="1100" dirty="0">
                <a:solidFill>
                  <a:srgbClr val="FFFFFF"/>
                </a:solidFill>
                <a:latin typeface="+mn-lt"/>
                <a:cs typeface="Arial"/>
              </a:rPr>
              <a:t>origen</a:t>
            </a:r>
            <a:r>
              <a:rPr sz="1100" spc="-50" dirty="0">
                <a:solidFill>
                  <a:srgbClr val="FFFFFF"/>
                </a:solidFill>
                <a:latin typeface="+mn-lt"/>
                <a:cs typeface="Arial"/>
              </a:rPr>
              <a:t> </a:t>
            </a:r>
            <a:r>
              <a:rPr sz="1100" dirty="0">
                <a:solidFill>
                  <a:srgbClr val="FFFFFF"/>
                </a:solidFill>
                <a:latin typeface="+mn-lt"/>
                <a:cs typeface="Arial"/>
              </a:rPr>
              <a:t>y</a:t>
            </a:r>
            <a:r>
              <a:rPr sz="1100" spc="-40" dirty="0">
                <a:solidFill>
                  <a:srgbClr val="FFFFFF"/>
                </a:solidFill>
                <a:latin typeface="+mn-lt"/>
                <a:cs typeface="Arial"/>
              </a:rPr>
              <a:t> </a:t>
            </a:r>
            <a:r>
              <a:rPr sz="1100" dirty="0">
                <a:solidFill>
                  <a:srgbClr val="FFFFFF"/>
                </a:solidFill>
                <a:latin typeface="+mn-lt"/>
                <a:cs typeface="Arial"/>
              </a:rPr>
              <a:t>traducción</a:t>
            </a:r>
            <a:r>
              <a:rPr sz="1100" spc="-50" dirty="0">
                <a:solidFill>
                  <a:srgbClr val="FFFFFF"/>
                </a:solidFill>
                <a:latin typeface="+mn-lt"/>
                <a:cs typeface="Arial"/>
              </a:rPr>
              <a:t> </a:t>
            </a:r>
            <a:r>
              <a:rPr sz="1100" dirty="0">
                <a:solidFill>
                  <a:srgbClr val="FFFFFF"/>
                </a:solidFill>
                <a:latin typeface="+mn-lt"/>
                <a:cs typeface="Arial"/>
              </a:rPr>
              <a:t>nativa</a:t>
            </a:r>
            <a:r>
              <a:rPr sz="1100" spc="-35" dirty="0">
                <a:solidFill>
                  <a:srgbClr val="FFFFFF"/>
                </a:solidFill>
                <a:latin typeface="+mn-lt"/>
                <a:cs typeface="Arial"/>
              </a:rPr>
              <a:t> </a:t>
            </a:r>
            <a:r>
              <a:rPr sz="1100" spc="-25" dirty="0">
                <a:solidFill>
                  <a:srgbClr val="FFFFFF"/>
                </a:solidFill>
                <a:latin typeface="+mn-lt"/>
                <a:cs typeface="Arial"/>
              </a:rPr>
              <a:t>de </a:t>
            </a:r>
            <a:r>
              <a:rPr sz="1100" dirty="0">
                <a:solidFill>
                  <a:srgbClr val="FFFFFF"/>
                </a:solidFill>
                <a:latin typeface="+mn-lt"/>
                <a:cs typeface="Arial"/>
              </a:rPr>
              <a:t>la</a:t>
            </a:r>
            <a:r>
              <a:rPr sz="1100" spc="-10" dirty="0">
                <a:solidFill>
                  <a:srgbClr val="FFFFFF"/>
                </a:solidFill>
                <a:latin typeface="+mn-lt"/>
                <a:cs typeface="Arial"/>
              </a:rPr>
              <a:t> </a:t>
            </a:r>
            <a:r>
              <a:rPr sz="1100" spc="-20" dirty="0">
                <a:solidFill>
                  <a:srgbClr val="FFFFFF"/>
                </a:solidFill>
                <a:latin typeface="+mn-lt"/>
                <a:cs typeface="Arial"/>
              </a:rPr>
              <a:t>web.</a:t>
            </a:r>
            <a:endParaRPr sz="1100" dirty="0">
              <a:latin typeface="+mn-lt"/>
              <a:cs typeface="Arial"/>
            </a:endParaRPr>
          </a:p>
          <a:p>
            <a:pPr>
              <a:lnSpc>
                <a:spcPct val="100000"/>
              </a:lnSpc>
              <a:spcBef>
                <a:spcPts val="15"/>
              </a:spcBef>
            </a:pPr>
            <a:endParaRPr sz="1600" dirty="0">
              <a:latin typeface="+mn-lt"/>
              <a:cs typeface="Arial"/>
            </a:endParaRPr>
          </a:p>
          <a:p>
            <a:pPr marL="12700">
              <a:lnSpc>
                <a:spcPct val="100000"/>
              </a:lnSpc>
            </a:pPr>
            <a:r>
              <a:rPr sz="2000" dirty="0">
                <a:solidFill>
                  <a:srgbClr val="FFFFFF"/>
                </a:solidFill>
                <a:latin typeface="+mn-lt"/>
                <a:cs typeface="Ebrima"/>
              </a:rPr>
              <a:t>Estrategia</a:t>
            </a:r>
            <a:r>
              <a:rPr sz="2000" spc="-30" dirty="0">
                <a:solidFill>
                  <a:srgbClr val="FFFFFF"/>
                </a:solidFill>
                <a:latin typeface="+mn-lt"/>
                <a:cs typeface="Ebrima"/>
              </a:rPr>
              <a:t> </a:t>
            </a:r>
            <a:r>
              <a:rPr sz="2000" dirty="0">
                <a:solidFill>
                  <a:srgbClr val="FFFFFF"/>
                </a:solidFill>
                <a:latin typeface="+mn-lt"/>
                <a:cs typeface="Ebrima"/>
              </a:rPr>
              <a:t>SEO</a:t>
            </a:r>
            <a:r>
              <a:rPr sz="2000" spc="-25" dirty="0">
                <a:solidFill>
                  <a:srgbClr val="FFFFFF"/>
                </a:solidFill>
                <a:latin typeface="+mn-lt"/>
                <a:cs typeface="Ebrima"/>
              </a:rPr>
              <a:t> </a:t>
            </a:r>
            <a:r>
              <a:rPr sz="2000" spc="-10" dirty="0">
                <a:solidFill>
                  <a:srgbClr val="FFFFFF"/>
                </a:solidFill>
                <a:latin typeface="+mn-lt"/>
                <a:cs typeface="Ebrima"/>
              </a:rPr>
              <a:t>especializada</a:t>
            </a:r>
            <a:endParaRPr sz="2000" dirty="0">
              <a:latin typeface="+mn-lt"/>
              <a:cs typeface="Ebrima"/>
            </a:endParaRPr>
          </a:p>
          <a:p>
            <a:pPr marL="42545" marR="5080">
              <a:lnSpc>
                <a:spcPct val="100000"/>
              </a:lnSpc>
              <a:spcBef>
                <a:spcPts val="305"/>
              </a:spcBef>
            </a:pPr>
            <a:r>
              <a:rPr sz="1100" dirty="0">
                <a:solidFill>
                  <a:srgbClr val="FFFFFF"/>
                </a:solidFill>
                <a:latin typeface="+mn-lt"/>
                <a:cs typeface="Arial"/>
              </a:rPr>
              <a:t>Al</a:t>
            </a:r>
            <a:r>
              <a:rPr sz="1100" spc="-40" dirty="0">
                <a:solidFill>
                  <a:srgbClr val="FFFFFF"/>
                </a:solidFill>
                <a:latin typeface="+mn-lt"/>
                <a:cs typeface="Arial"/>
              </a:rPr>
              <a:t> </a:t>
            </a:r>
            <a:r>
              <a:rPr sz="1100" dirty="0">
                <a:solidFill>
                  <a:srgbClr val="FFFFFF"/>
                </a:solidFill>
                <a:latin typeface="+mn-lt"/>
                <a:cs typeface="Arial"/>
              </a:rPr>
              <a:t>tratarse</a:t>
            </a:r>
            <a:r>
              <a:rPr sz="1100" spc="-65" dirty="0">
                <a:solidFill>
                  <a:srgbClr val="FFFFFF"/>
                </a:solidFill>
                <a:latin typeface="+mn-lt"/>
                <a:cs typeface="Arial"/>
              </a:rPr>
              <a:t> </a:t>
            </a:r>
            <a:r>
              <a:rPr sz="1100" dirty="0">
                <a:solidFill>
                  <a:srgbClr val="FFFFFF"/>
                </a:solidFill>
                <a:latin typeface="+mn-lt"/>
                <a:cs typeface="Arial"/>
              </a:rPr>
              <a:t>de</a:t>
            </a:r>
            <a:r>
              <a:rPr sz="1100" spc="-35" dirty="0">
                <a:solidFill>
                  <a:srgbClr val="FFFFFF"/>
                </a:solidFill>
                <a:latin typeface="+mn-lt"/>
                <a:cs typeface="Arial"/>
              </a:rPr>
              <a:t> </a:t>
            </a:r>
            <a:r>
              <a:rPr sz="1100" dirty="0">
                <a:solidFill>
                  <a:srgbClr val="FFFFFF"/>
                </a:solidFill>
                <a:latin typeface="+mn-lt"/>
                <a:cs typeface="Arial"/>
              </a:rPr>
              <a:t>un</a:t>
            </a:r>
            <a:r>
              <a:rPr sz="1100" spc="-35" dirty="0">
                <a:solidFill>
                  <a:srgbClr val="FFFFFF"/>
                </a:solidFill>
                <a:latin typeface="+mn-lt"/>
                <a:cs typeface="Arial"/>
              </a:rPr>
              <a:t> </a:t>
            </a:r>
            <a:r>
              <a:rPr sz="1100" dirty="0">
                <a:solidFill>
                  <a:srgbClr val="FFFFFF"/>
                </a:solidFill>
                <a:latin typeface="+mn-lt"/>
                <a:cs typeface="Arial"/>
              </a:rPr>
              <a:t>posicionamiento</a:t>
            </a:r>
            <a:r>
              <a:rPr sz="1100" spc="-30" dirty="0">
                <a:solidFill>
                  <a:srgbClr val="FFFFFF"/>
                </a:solidFill>
                <a:latin typeface="+mn-lt"/>
                <a:cs typeface="Arial"/>
              </a:rPr>
              <a:t> </a:t>
            </a:r>
            <a:r>
              <a:rPr sz="1100" dirty="0">
                <a:solidFill>
                  <a:srgbClr val="FFFFFF"/>
                </a:solidFill>
                <a:latin typeface="+mn-lt"/>
                <a:cs typeface="Arial"/>
              </a:rPr>
              <a:t>internacional</a:t>
            </a:r>
            <a:r>
              <a:rPr sz="1100" spc="-30" dirty="0">
                <a:solidFill>
                  <a:srgbClr val="FFFFFF"/>
                </a:solidFill>
                <a:latin typeface="+mn-lt"/>
                <a:cs typeface="Arial"/>
              </a:rPr>
              <a:t> </a:t>
            </a:r>
            <a:r>
              <a:rPr sz="1100" dirty="0">
                <a:solidFill>
                  <a:srgbClr val="FFFFFF"/>
                </a:solidFill>
                <a:latin typeface="+mn-lt"/>
                <a:cs typeface="Arial"/>
              </a:rPr>
              <a:t>debemos</a:t>
            </a:r>
            <a:r>
              <a:rPr sz="1100" spc="-45" dirty="0">
                <a:solidFill>
                  <a:srgbClr val="FFFFFF"/>
                </a:solidFill>
                <a:latin typeface="+mn-lt"/>
                <a:cs typeface="Arial"/>
              </a:rPr>
              <a:t> </a:t>
            </a:r>
            <a:r>
              <a:rPr sz="1100" dirty="0">
                <a:solidFill>
                  <a:srgbClr val="FFFFFF"/>
                </a:solidFill>
                <a:latin typeface="+mn-lt"/>
                <a:cs typeface="Arial"/>
              </a:rPr>
              <a:t>de</a:t>
            </a:r>
            <a:r>
              <a:rPr sz="1100" spc="-35" dirty="0">
                <a:solidFill>
                  <a:srgbClr val="FFFFFF"/>
                </a:solidFill>
                <a:latin typeface="+mn-lt"/>
                <a:cs typeface="Arial"/>
              </a:rPr>
              <a:t> </a:t>
            </a:r>
            <a:r>
              <a:rPr sz="1100" dirty="0">
                <a:solidFill>
                  <a:srgbClr val="FFFFFF"/>
                </a:solidFill>
                <a:latin typeface="+mn-lt"/>
                <a:cs typeface="Arial"/>
              </a:rPr>
              <a:t>realizar</a:t>
            </a:r>
            <a:r>
              <a:rPr sz="1100" spc="-20" dirty="0">
                <a:solidFill>
                  <a:srgbClr val="FFFFFF"/>
                </a:solidFill>
                <a:latin typeface="+mn-lt"/>
                <a:cs typeface="Arial"/>
              </a:rPr>
              <a:t> </a:t>
            </a:r>
            <a:r>
              <a:rPr sz="1100" dirty="0">
                <a:solidFill>
                  <a:srgbClr val="FFFFFF"/>
                </a:solidFill>
                <a:latin typeface="+mn-lt"/>
                <a:cs typeface="Arial"/>
              </a:rPr>
              <a:t>una</a:t>
            </a:r>
            <a:r>
              <a:rPr sz="1100" spc="-25" dirty="0">
                <a:solidFill>
                  <a:srgbClr val="FFFFFF"/>
                </a:solidFill>
                <a:latin typeface="+mn-lt"/>
                <a:cs typeface="Arial"/>
              </a:rPr>
              <a:t> </a:t>
            </a:r>
            <a:r>
              <a:rPr sz="1100" spc="-10" dirty="0">
                <a:solidFill>
                  <a:srgbClr val="FFFFFF"/>
                </a:solidFill>
                <a:latin typeface="+mn-lt"/>
                <a:cs typeface="Arial"/>
              </a:rPr>
              <a:t>estrategia </a:t>
            </a:r>
            <a:r>
              <a:rPr sz="1100" dirty="0">
                <a:solidFill>
                  <a:srgbClr val="FFFFFF"/>
                </a:solidFill>
                <a:latin typeface="+mn-lt"/>
                <a:cs typeface="Arial"/>
              </a:rPr>
              <a:t>SEO</a:t>
            </a:r>
            <a:r>
              <a:rPr sz="1100" spc="-40" dirty="0">
                <a:solidFill>
                  <a:srgbClr val="FFFFFF"/>
                </a:solidFill>
                <a:latin typeface="+mn-lt"/>
                <a:cs typeface="Arial"/>
              </a:rPr>
              <a:t> </a:t>
            </a:r>
            <a:r>
              <a:rPr sz="1100" dirty="0">
                <a:solidFill>
                  <a:srgbClr val="FFFFFF"/>
                </a:solidFill>
                <a:latin typeface="+mn-lt"/>
                <a:cs typeface="Arial"/>
              </a:rPr>
              <a:t>especializada a</a:t>
            </a:r>
            <a:r>
              <a:rPr sz="1100" spc="-35" dirty="0">
                <a:solidFill>
                  <a:srgbClr val="FFFFFF"/>
                </a:solidFill>
                <a:latin typeface="+mn-lt"/>
                <a:cs typeface="Arial"/>
              </a:rPr>
              <a:t> </a:t>
            </a:r>
            <a:r>
              <a:rPr sz="1100" dirty="0">
                <a:solidFill>
                  <a:srgbClr val="FFFFFF"/>
                </a:solidFill>
                <a:latin typeface="+mn-lt"/>
                <a:cs typeface="Arial"/>
              </a:rPr>
              <a:t>cada</a:t>
            </a:r>
            <a:r>
              <a:rPr sz="1100" spc="-30" dirty="0">
                <a:solidFill>
                  <a:srgbClr val="FFFFFF"/>
                </a:solidFill>
                <a:latin typeface="+mn-lt"/>
                <a:cs typeface="Arial"/>
              </a:rPr>
              <a:t> </a:t>
            </a:r>
            <a:r>
              <a:rPr sz="1100" dirty="0">
                <a:solidFill>
                  <a:srgbClr val="FFFFFF"/>
                </a:solidFill>
                <a:latin typeface="+mn-lt"/>
                <a:cs typeface="Arial"/>
              </a:rPr>
              <a:t>país</a:t>
            </a:r>
            <a:r>
              <a:rPr sz="1100" spc="-20" dirty="0">
                <a:solidFill>
                  <a:srgbClr val="FFFFFF"/>
                </a:solidFill>
                <a:latin typeface="+mn-lt"/>
                <a:cs typeface="Arial"/>
              </a:rPr>
              <a:t> </a:t>
            </a:r>
            <a:r>
              <a:rPr sz="1100" dirty="0">
                <a:solidFill>
                  <a:srgbClr val="FFFFFF"/>
                </a:solidFill>
                <a:latin typeface="+mn-lt"/>
                <a:cs typeface="Arial"/>
              </a:rPr>
              <a:t>con</a:t>
            </a:r>
            <a:r>
              <a:rPr sz="1100" spc="-35" dirty="0">
                <a:solidFill>
                  <a:srgbClr val="FFFFFF"/>
                </a:solidFill>
                <a:latin typeface="+mn-lt"/>
                <a:cs typeface="Arial"/>
              </a:rPr>
              <a:t> </a:t>
            </a:r>
            <a:r>
              <a:rPr sz="1100" dirty="0">
                <a:solidFill>
                  <a:srgbClr val="FFFFFF"/>
                </a:solidFill>
                <a:latin typeface="+mn-lt"/>
                <a:cs typeface="Arial"/>
              </a:rPr>
              <a:t>las</a:t>
            </a:r>
            <a:r>
              <a:rPr sz="1100" spc="-20" dirty="0">
                <a:solidFill>
                  <a:srgbClr val="FFFFFF"/>
                </a:solidFill>
                <a:latin typeface="+mn-lt"/>
                <a:cs typeface="Arial"/>
              </a:rPr>
              <a:t> </a:t>
            </a:r>
            <a:r>
              <a:rPr sz="1100" dirty="0">
                <a:solidFill>
                  <a:srgbClr val="FFFFFF"/>
                </a:solidFill>
                <a:latin typeface="+mn-lt"/>
                <a:cs typeface="Arial"/>
              </a:rPr>
              <a:t>palabras</a:t>
            </a:r>
            <a:r>
              <a:rPr sz="1100" spc="-35" dirty="0">
                <a:solidFill>
                  <a:srgbClr val="FFFFFF"/>
                </a:solidFill>
                <a:latin typeface="+mn-lt"/>
                <a:cs typeface="Arial"/>
              </a:rPr>
              <a:t> </a:t>
            </a:r>
            <a:r>
              <a:rPr sz="1100" dirty="0">
                <a:solidFill>
                  <a:srgbClr val="FFFFFF"/>
                </a:solidFill>
                <a:latin typeface="+mn-lt"/>
                <a:cs typeface="Arial"/>
              </a:rPr>
              <a:t>clave</a:t>
            </a:r>
            <a:r>
              <a:rPr sz="1100" spc="-20" dirty="0">
                <a:solidFill>
                  <a:srgbClr val="FFFFFF"/>
                </a:solidFill>
                <a:latin typeface="+mn-lt"/>
                <a:cs typeface="Arial"/>
              </a:rPr>
              <a:t> </a:t>
            </a:r>
            <a:r>
              <a:rPr sz="1100" spc="-10" dirty="0">
                <a:solidFill>
                  <a:srgbClr val="FFFFFF"/>
                </a:solidFill>
                <a:latin typeface="+mn-lt"/>
                <a:cs typeface="Arial"/>
              </a:rPr>
              <a:t>específicas.</a:t>
            </a:r>
            <a:endParaRPr sz="1100" dirty="0">
              <a:latin typeface="+mn-lt"/>
              <a:cs typeface="Arial"/>
            </a:endParaRPr>
          </a:p>
          <a:p>
            <a:pPr>
              <a:lnSpc>
                <a:spcPct val="100000"/>
              </a:lnSpc>
            </a:pPr>
            <a:endParaRPr sz="1200" dirty="0">
              <a:latin typeface="+mn-lt"/>
              <a:cs typeface="Arial"/>
            </a:endParaRPr>
          </a:p>
          <a:p>
            <a:pPr>
              <a:lnSpc>
                <a:spcPct val="100000"/>
              </a:lnSpc>
            </a:pPr>
            <a:endParaRPr sz="1200" dirty="0">
              <a:latin typeface="+mn-lt"/>
              <a:cs typeface="Arial"/>
            </a:endParaRPr>
          </a:p>
          <a:p>
            <a:pPr marL="23495">
              <a:lnSpc>
                <a:spcPct val="100000"/>
              </a:lnSpc>
              <a:spcBef>
                <a:spcPts val="695"/>
              </a:spcBef>
            </a:pPr>
            <a:r>
              <a:rPr sz="2000" spc="-10" dirty="0">
                <a:solidFill>
                  <a:srgbClr val="FFFFFF"/>
                </a:solidFill>
                <a:latin typeface="+mn-lt"/>
                <a:cs typeface="Ebrima"/>
              </a:rPr>
              <a:t>Prospección</a:t>
            </a:r>
            <a:endParaRPr sz="2000" dirty="0">
              <a:latin typeface="+mn-lt"/>
              <a:cs typeface="Ebrima"/>
            </a:endParaRPr>
          </a:p>
          <a:p>
            <a:pPr marL="53975" marR="45085">
              <a:lnSpc>
                <a:spcPct val="100000"/>
              </a:lnSpc>
              <a:spcBef>
                <a:spcPts val="305"/>
              </a:spcBef>
            </a:pPr>
            <a:r>
              <a:rPr sz="1100" dirty="0">
                <a:solidFill>
                  <a:srgbClr val="FFFFFF"/>
                </a:solidFill>
                <a:latin typeface="+mn-lt"/>
                <a:cs typeface="Arial"/>
              </a:rPr>
              <a:t>Es</a:t>
            </a:r>
            <a:r>
              <a:rPr sz="1100" spc="-40" dirty="0">
                <a:solidFill>
                  <a:srgbClr val="FFFFFF"/>
                </a:solidFill>
                <a:latin typeface="+mn-lt"/>
                <a:cs typeface="Arial"/>
              </a:rPr>
              <a:t> </a:t>
            </a:r>
            <a:r>
              <a:rPr sz="1100" dirty="0">
                <a:solidFill>
                  <a:srgbClr val="FFFFFF"/>
                </a:solidFill>
                <a:latin typeface="+mn-lt"/>
                <a:cs typeface="Arial"/>
              </a:rPr>
              <a:t>necesario</a:t>
            </a:r>
            <a:r>
              <a:rPr sz="1100" spc="-25" dirty="0">
                <a:solidFill>
                  <a:srgbClr val="FFFFFF"/>
                </a:solidFill>
                <a:latin typeface="+mn-lt"/>
                <a:cs typeface="Arial"/>
              </a:rPr>
              <a:t> </a:t>
            </a:r>
            <a:r>
              <a:rPr sz="1100" dirty="0">
                <a:solidFill>
                  <a:srgbClr val="FFFFFF"/>
                </a:solidFill>
                <a:latin typeface="+mn-lt"/>
                <a:cs typeface="Arial"/>
              </a:rPr>
              <a:t>que</a:t>
            </a:r>
            <a:r>
              <a:rPr sz="1100" spc="-40" dirty="0">
                <a:solidFill>
                  <a:srgbClr val="FFFFFF"/>
                </a:solidFill>
                <a:latin typeface="+mn-lt"/>
                <a:cs typeface="Arial"/>
              </a:rPr>
              <a:t> </a:t>
            </a:r>
            <a:r>
              <a:rPr sz="1100" dirty="0">
                <a:solidFill>
                  <a:srgbClr val="FFFFFF"/>
                </a:solidFill>
                <a:latin typeface="+mn-lt"/>
                <a:cs typeface="Arial"/>
              </a:rPr>
              <a:t>exista</a:t>
            </a:r>
            <a:r>
              <a:rPr sz="1100" spc="-20" dirty="0">
                <a:solidFill>
                  <a:srgbClr val="FFFFFF"/>
                </a:solidFill>
                <a:latin typeface="+mn-lt"/>
                <a:cs typeface="Arial"/>
              </a:rPr>
              <a:t> </a:t>
            </a:r>
            <a:r>
              <a:rPr sz="1100" dirty="0">
                <a:solidFill>
                  <a:srgbClr val="FFFFFF"/>
                </a:solidFill>
                <a:latin typeface="+mn-lt"/>
                <a:cs typeface="Arial"/>
              </a:rPr>
              <a:t>una</a:t>
            </a:r>
            <a:r>
              <a:rPr sz="1100" spc="-25" dirty="0">
                <a:solidFill>
                  <a:srgbClr val="FFFFFF"/>
                </a:solidFill>
                <a:latin typeface="+mn-lt"/>
                <a:cs typeface="Arial"/>
              </a:rPr>
              <a:t> </a:t>
            </a:r>
            <a:r>
              <a:rPr sz="1100" dirty="0">
                <a:solidFill>
                  <a:srgbClr val="FFFFFF"/>
                </a:solidFill>
                <a:latin typeface="+mn-lt"/>
                <a:cs typeface="Arial"/>
              </a:rPr>
              <a:t>fuerte</a:t>
            </a:r>
            <a:r>
              <a:rPr sz="1100" spc="-60" dirty="0">
                <a:solidFill>
                  <a:srgbClr val="FFFFFF"/>
                </a:solidFill>
                <a:latin typeface="+mn-lt"/>
                <a:cs typeface="Arial"/>
              </a:rPr>
              <a:t> </a:t>
            </a:r>
            <a:r>
              <a:rPr sz="1100" dirty="0">
                <a:solidFill>
                  <a:srgbClr val="FFFFFF"/>
                </a:solidFill>
                <a:latin typeface="+mn-lt"/>
                <a:cs typeface="Arial"/>
              </a:rPr>
              <a:t>célula comercial</a:t>
            </a:r>
            <a:r>
              <a:rPr sz="1100" spc="-35" dirty="0">
                <a:solidFill>
                  <a:srgbClr val="FFFFFF"/>
                </a:solidFill>
                <a:latin typeface="+mn-lt"/>
                <a:cs typeface="Arial"/>
              </a:rPr>
              <a:t> </a:t>
            </a:r>
            <a:r>
              <a:rPr sz="1100" dirty="0">
                <a:solidFill>
                  <a:srgbClr val="FFFFFF"/>
                </a:solidFill>
                <a:latin typeface="+mn-lt"/>
                <a:cs typeface="Arial"/>
              </a:rPr>
              <a:t>que</a:t>
            </a:r>
            <a:r>
              <a:rPr sz="1100" spc="-40" dirty="0">
                <a:solidFill>
                  <a:srgbClr val="FFFFFF"/>
                </a:solidFill>
                <a:latin typeface="+mn-lt"/>
                <a:cs typeface="Arial"/>
              </a:rPr>
              <a:t> </a:t>
            </a:r>
            <a:r>
              <a:rPr sz="1100" dirty="0">
                <a:solidFill>
                  <a:srgbClr val="FFFFFF"/>
                </a:solidFill>
                <a:latin typeface="+mn-lt"/>
                <a:cs typeface="Arial"/>
              </a:rPr>
              <a:t>nos</a:t>
            </a:r>
            <a:r>
              <a:rPr sz="1100" spc="-25" dirty="0">
                <a:solidFill>
                  <a:srgbClr val="FFFFFF"/>
                </a:solidFill>
                <a:latin typeface="+mn-lt"/>
                <a:cs typeface="Arial"/>
              </a:rPr>
              <a:t> </a:t>
            </a:r>
            <a:r>
              <a:rPr sz="1100" dirty="0">
                <a:solidFill>
                  <a:srgbClr val="FFFFFF"/>
                </a:solidFill>
                <a:latin typeface="+mn-lt"/>
                <a:cs typeface="Arial"/>
              </a:rPr>
              <a:t>permita</a:t>
            </a:r>
            <a:r>
              <a:rPr sz="1100" spc="-50" dirty="0">
                <a:solidFill>
                  <a:srgbClr val="FFFFFF"/>
                </a:solidFill>
                <a:latin typeface="+mn-lt"/>
                <a:cs typeface="Arial"/>
              </a:rPr>
              <a:t> </a:t>
            </a:r>
            <a:r>
              <a:rPr sz="1100" dirty="0">
                <a:solidFill>
                  <a:srgbClr val="FFFFFF"/>
                </a:solidFill>
                <a:latin typeface="+mn-lt"/>
                <a:cs typeface="Arial"/>
              </a:rPr>
              <a:t>investigar</a:t>
            </a:r>
            <a:r>
              <a:rPr sz="1100" spc="-20" dirty="0">
                <a:solidFill>
                  <a:srgbClr val="FFFFFF"/>
                </a:solidFill>
                <a:latin typeface="+mn-lt"/>
                <a:cs typeface="Arial"/>
              </a:rPr>
              <a:t> </a:t>
            </a:r>
            <a:r>
              <a:rPr sz="1100" spc="-25" dirty="0">
                <a:solidFill>
                  <a:srgbClr val="FFFFFF"/>
                </a:solidFill>
                <a:latin typeface="+mn-lt"/>
                <a:cs typeface="Arial"/>
              </a:rPr>
              <a:t>las </a:t>
            </a:r>
            <a:r>
              <a:rPr sz="1100" spc="-10" dirty="0">
                <a:solidFill>
                  <a:srgbClr val="FFFFFF"/>
                </a:solidFill>
                <a:latin typeface="+mn-lt"/>
                <a:cs typeface="Arial"/>
              </a:rPr>
              <a:t>oportunidades</a:t>
            </a:r>
            <a:r>
              <a:rPr sz="1100" spc="-45" dirty="0">
                <a:solidFill>
                  <a:srgbClr val="FFFFFF"/>
                </a:solidFill>
                <a:latin typeface="+mn-lt"/>
                <a:cs typeface="Arial"/>
              </a:rPr>
              <a:t> </a:t>
            </a:r>
            <a:r>
              <a:rPr sz="1100" dirty="0">
                <a:solidFill>
                  <a:srgbClr val="FFFFFF"/>
                </a:solidFill>
                <a:latin typeface="+mn-lt"/>
                <a:cs typeface="Arial"/>
              </a:rPr>
              <a:t>en</a:t>
            </a:r>
            <a:r>
              <a:rPr sz="1100" spc="-25" dirty="0">
                <a:solidFill>
                  <a:srgbClr val="FFFFFF"/>
                </a:solidFill>
                <a:latin typeface="+mn-lt"/>
                <a:cs typeface="Arial"/>
              </a:rPr>
              <a:t> </a:t>
            </a:r>
            <a:r>
              <a:rPr sz="1100" dirty="0">
                <a:solidFill>
                  <a:srgbClr val="FFFFFF"/>
                </a:solidFill>
                <a:latin typeface="+mn-lt"/>
                <a:cs typeface="Arial"/>
              </a:rPr>
              <a:t>los</a:t>
            </a:r>
            <a:r>
              <a:rPr sz="1100" spc="-10" dirty="0">
                <a:solidFill>
                  <a:srgbClr val="FFFFFF"/>
                </a:solidFill>
                <a:latin typeface="+mn-lt"/>
                <a:cs typeface="Arial"/>
              </a:rPr>
              <a:t> </a:t>
            </a:r>
            <a:r>
              <a:rPr sz="1100" dirty="0">
                <a:solidFill>
                  <a:srgbClr val="FFFFFF"/>
                </a:solidFill>
                <a:latin typeface="+mn-lt"/>
                <a:cs typeface="Arial"/>
              </a:rPr>
              <a:t>países</a:t>
            </a:r>
            <a:r>
              <a:rPr sz="1100" spc="-10" dirty="0">
                <a:solidFill>
                  <a:srgbClr val="FFFFFF"/>
                </a:solidFill>
                <a:latin typeface="+mn-lt"/>
                <a:cs typeface="Arial"/>
              </a:rPr>
              <a:t> </a:t>
            </a:r>
            <a:r>
              <a:rPr sz="1100" dirty="0">
                <a:solidFill>
                  <a:srgbClr val="FFFFFF"/>
                </a:solidFill>
                <a:latin typeface="+mn-lt"/>
                <a:cs typeface="Arial"/>
              </a:rPr>
              <a:t>target,</a:t>
            </a:r>
            <a:r>
              <a:rPr sz="1100" spc="-50" dirty="0">
                <a:solidFill>
                  <a:srgbClr val="FFFFFF"/>
                </a:solidFill>
                <a:latin typeface="+mn-lt"/>
                <a:cs typeface="Arial"/>
              </a:rPr>
              <a:t> </a:t>
            </a:r>
            <a:r>
              <a:rPr sz="1100" dirty="0">
                <a:solidFill>
                  <a:srgbClr val="FFFFFF"/>
                </a:solidFill>
                <a:latin typeface="+mn-lt"/>
                <a:cs typeface="Arial"/>
              </a:rPr>
              <a:t>desde</a:t>
            </a:r>
            <a:r>
              <a:rPr sz="1100" spc="-25" dirty="0">
                <a:solidFill>
                  <a:srgbClr val="FFFFFF"/>
                </a:solidFill>
                <a:latin typeface="+mn-lt"/>
                <a:cs typeface="Arial"/>
              </a:rPr>
              <a:t> </a:t>
            </a:r>
            <a:r>
              <a:rPr sz="1100" dirty="0">
                <a:solidFill>
                  <a:srgbClr val="FFFFFF"/>
                </a:solidFill>
                <a:latin typeface="+mn-lt"/>
                <a:cs typeface="Arial"/>
              </a:rPr>
              <a:t>la</a:t>
            </a:r>
            <a:r>
              <a:rPr sz="1100" spc="-10" dirty="0">
                <a:solidFill>
                  <a:srgbClr val="FFFFFF"/>
                </a:solidFill>
                <a:latin typeface="+mn-lt"/>
                <a:cs typeface="Arial"/>
              </a:rPr>
              <a:t> </a:t>
            </a:r>
            <a:r>
              <a:rPr sz="1100" dirty="0">
                <a:solidFill>
                  <a:srgbClr val="FFFFFF"/>
                </a:solidFill>
                <a:latin typeface="+mn-lt"/>
                <a:cs typeface="Arial"/>
              </a:rPr>
              <a:t>asistencia</a:t>
            </a:r>
            <a:r>
              <a:rPr sz="1100" spc="-20" dirty="0">
                <a:solidFill>
                  <a:srgbClr val="FFFFFF"/>
                </a:solidFill>
                <a:latin typeface="+mn-lt"/>
                <a:cs typeface="Arial"/>
              </a:rPr>
              <a:t> </a:t>
            </a:r>
            <a:r>
              <a:rPr sz="1100" dirty="0">
                <a:solidFill>
                  <a:srgbClr val="FFFFFF"/>
                </a:solidFill>
                <a:latin typeface="+mn-lt"/>
                <a:cs typeface="Arial"/>
              </a:rPr>
              <a:t>a</a:t>
            </a:r>
            <a:r>
              <a:rPr sz="1100" spc="-20" dirty="0">
                <a:solidFill>
                  <a:srgbClr val="FFFFFF"/>
                </a:solidFill>
                <a:latin typeface="+mn-lt"/>
                <a:cs typeface="Arial"/>
              </a:rPr>
              <a:t> </a:t>
            </a:r>
            <a:r>
              <a:rPr sz="1100" dirty="0">
                <a:solidFill>
                  <a:srgbClr val="FFFFFF"/>
                </a:solidFill>
                <a:latin typeface="+mn-lt"/>
                <a:cs typeface="Arial"/>
              </a:rPr>
              <a:t>ferias,</a:t>
            </a:r>
            <a:r>
              <a:rPr sz="1100" spc="-50" dirty="0">
                <a:solidFill>
                  <a:srgbClr val="FFFFFF"/>
                </a:solidFill>
                <a:latin typeface="+mn-lt"/>
                <a:cs typeface="Arial"/>
              </a:rPr>
              <a:t> </a:t>
            </a:r>
            <a:r>
              <a:rPr sz="1100" spc="-10" dirty="0">
                <a:solidFill>
                  <a:srgbClr val="FFFFFF"/>
                </a:solidFill>
                <a:latin typeface="+mn-lt"/>
                <a:cs typeface="Arial"/>
              </a:rPr>
              <a:t>congresos, </a:t>
            </a:r>
            <a:r>
              <a:rPr sz="1100" dirty="0">
                <a:solidFill>
                  <a:srgbClr val="FFFFFF"/>
                </a:solidFill>
                <a:latin typeface="+mn-lt"/>
                <a:cs typeface="Arial"/>
              </a:rPr>
              <a:t>interacciones</a:t>
            </a:r>
            <a:r>
              <a:rPr sz="1100" spc="-40" dirty="0">
                <a:solidFill>
                  <a:srgbClr val="FFFFFF"/>
                </a:solidFill>
                <a:latin typeface="+mn-lt"/>
                <a:cs typeface="Arial"/>
              </a:rPr>
              <a:t> </a:t>
            </a:r>
            <a:r>
              <a:rPr sz="1100" dirty="0">
                <a:solidFill>
                  <a:srgbClr val="FFFFFF"/>
                </a:solidFill>
                <a:latin typeface="+mn-lt"/>
                <a:cs typeface="Arial"/>
              </a:rPr>
              <a:t>en</a:t>
            </a:r>
            <a:r>
              <a:rPr sz="1100" spc="-40" dirty="0">
                <a:solidFill>
                  <a:srgbClr val="FFFFFF"/>
                </a:solidFill>
                <a:latin typeface="+mn-lt"/>
                <a:cs typeface="Arial"/>
              </a:rPr>
              <a:t> </a:t>
            </a:r>
            <a:r>
              <a:rPr sz="1100" dirty="0">
                <a:solidFill>
                  <a:srgbClr val="FFFFFF"/>
                </a:solidFill>
                <a:latin typeface="+mn-lt"/>
                <a:cs typeface="Arial"/>
              </a:rPr>
              <a:t>distintos</a:t>
            </a:r>
            <a:r>
              <a:rPr sz="1100" spc="-45" dirty="0">
                <a:solidFill>
                  <a:srgbClr val="FFFFFF"/>
                </a:solidFill>
                <a:latin typeface="+mn-lt"/>
                <a:cs typeface="Arial"/>
              </a:rPr>
              <a:t> </a:t>
            </a:r>
            <a:r>
              <a:rPr sz="1100" dirty="0">
                <a:solidFill>
                  <a:srgbClr val="FFFFFF"/>
                </a:solidFill>
                <a:latin typeface="+mn-lt"/>
                <a:cs typeface="Arial"/>
              </a:rPr>
              <a:t>portales</a:t>
            </a:r>
            <a:r>
              <a:rPr sz="1100" spc="-50" dirty="0">
                <a:solidFill>
                  <a:srgbClr val="FFFFFF"/>
                </a:solidFill>
                <a:latin typeface="+mn-lt"/>
                <a:cs typeface="Arial"/>
              </a:rPr>
              <a:t> </a:t>
            </a:r>
            <a:r>
              <a:rPr sz="1100" dirty="0">
                <a:solidFill>
                  <a:srgbClr val="FFFFFF"/>
                </a:solidFill>
                <a:latin typeface="+mn-lt"/>
                <a:cs typeface="Arial"/>
              </a:rPr>
              <a:t>de</a:t>
            </a:r>
            <a:r>
              <a:rPr sz="1100" spc="-35" dirty="0">
                <a:solidFill>
                  <a:srgbClr val="FFFFFF"/>
                </a:solidFill>
                <a:latin typeface="+mn-lt"/>
                <a:cs typeface="Arial"/>
              </a:rPr>
              <a:t> </a:t>
            </a:r>
            <a:r>
              <a:rPr sz="1100" dirty="0">
                <a:solidFill>
                  <a:srgbClr val="FFFFFF"/>
                </a:solidFill>
                <a:latin typeface="+mn-lt"/>
                <a:cs typeface="Arial"/>
              </a:rPr>
              <a:t>compra-</a:t>
            </a:r>
            <a:r>
              <a:rPr sz="1100" spc="-10" dirty="0">
                <a:solidFill>
                  <a:srgbClr val="FFFFFF"/>
                </a:solidFill>
                <a:latin typeface="+mn-lt"/>
                <a:cs typeface="Arial"/>
              </a:rPr>
              <a:t>venta.</a:t>
            </a:r>
            <a:endParaRPr sz="1100" dirty="0">
              <a:latin typeface="+mn-lt"/>
              <a:cs typeface="Arial"/>
            </a:endParaRPr>
          </a:p>
        </p:txBody>
      </p:sp>
    </p:spTree>
    <p:extLst>
      <p:ext uri="{BB962C8B-B14F-4D97-AF65-F5344CB8AC3E}">
        <p14:creationId xmlns:p14="http://schemas.microsoft.com/office/powerpoint/2010/main" val="2134975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3</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5446675" cy="1176604"/>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Estrategia de Internacionalización</a:t>
            </a:r>
          </a:p>
          <a:p>
            <a:pPr marL="12700">
              <a:spcBef>
                <a:spcPts val="95"/>
              </a:spcBef>
            </a:pPr>
            <a:r>
              <a:rPr lang="es-ES" sz="1800" spc="-10" dirty="0">
                <a:solidFill>
                  <a:schemeClr val="tx1"/>
                </a:solidFill>
                <a:latin typeface="+mn-lt"/>
              </a:rPr>
              <a:t>Fases</a:t>
            </a:r>
          </a:p>
          <a:p>
            <a:pPr marL="12700">
              <a:spcBef>
                <a:spcPts val="95"/>
              </a:spcBef>
            </a:pPr>
            <a:endParaRPr lang="es-ES" dirty="0">
              <a:solidFill>
                <a:schemeClr val="tx1"/>
              </a:solidFill>
              <a:latin typeface="+mj-lt"/>
            </a:endParaRPr>
          </a:p>
        </p:txBody>
      </p:sp>
      <p:graphicFrame>
        <p:nvGraphicFramePr>
          <p:cNvPr id="13" name="object 5">
            <a:extLst>
              <a:ext uri="{FF2B5EF4-FFF2-40B4-BE49-F238E27FC236}">
                <a16:creationId xmlns:a16="http://schemas.microsoft.com/office/drawing/2014/main" id="{F8D44F92-97D7-C95F-79F0-4FBFFBBFBA96}"/>
              </a:ext>
            </a:extLst>
          </p:cNvPr>
          <p:cNvGraphicFramePr>
            <a:graphicFrameLocks noGrp="1"/>
          </p:cNvGraphicFramePr>
          <p:nvPr>
            <p:extLst>
              <p:ext uri="{D42A27DB-BD31-4B8C-83A1-F6EECF244321}">
                <p14:modId xmlns:p14="http://schemas.microsoft.com/office/powerpoint/2010/main" val="1320398434"/>
              </p:ext>
            </p:extLst>
          </p:nvPr>
        </p:nvGraphicFramePr>
        <p:xfrm>
          <a:off x="1025753" y="2514601"/>
          <a:ext cx="9718447" cy="3665317"/>
        </p:xfrm>
        <a:graphic>
          <a:graphicData uri="http://schemas.openxmlformats.org/drawingml/2006/table">
            <a:tbl>
              <a:tblPr firstRow="1" bandRow="1">
                <a:tableStyleId>{2D5ABB26-0587-4C30-8999-92F81FD0307C}</a:tableStyleId>
              </a:tblPr>
              <a:tblGrid>
                <a:gridCol w="2232527">
                  <a:extLst>
                    <a:ext uri="{9D8B030D-6E8A-4147-A177-3AD203B41FA5}">
                      <a16:colId xmlns:a16="http://schemas.microsoft.com/office/drawing/2014/main" val="20000"/>
                    </a:ext>
                  </a:extLst>
                </a:gridCol>
                <a:gridCol w="5256973">
                  <a:extLst>
                    <a:ext uri="{9D8B030D-6E8A-4147-A177-3AD203B41FA5}">
                      <a16:colId xmlns:a16="http://schemas.microsoft.com/office/drawing/2014/main" val="20001"/>
                    </a:ext>
                  </a:extLst>
                </a:gridCol>
                <a:gridCol w="2228947">
                  <a:extLst>
                    <a:ext uri="{9D8B030D-6E8A-4147-A177-3AD203B41FA5}">
                      <a16:colId xmlns:a16="http://schemas.microsoft.com/office/drawing/2014/main" val="20002"/>
                    </a:ext>
                  </a:extLst>
                </a:gridCol>
              </a:tblGrid>
              <a:tr h="315499">
                <a:tc>
                  <a:txBody>
                    <a:bodyPr/>
                    <a:lstStyle/>
                    <a:p>
                      <a:pPr marR="948055" algn="r">
                        <a:lnSpc>
                          <a:spcPct val="100000"/>
                        </a:lnSpc>
                        <a:spcBef>
                          <a:spcPts val="625"/>
                        </a:spcBef>
                      </a:pPr>
                      <a:r>
                        <a:rPr sz="1600" b="1" spc="-20" dirty="0">
                          <a:solidFill>
                            <a:srgbClr val="FFFFFF"/>
                          </a:solidFill>
                          <a:latin typeface="+mn-lt"/>
                          <a:cs typeface="Arial"/>
                        </a:rPr>
                        <a:t>Fase</a:t>
                      </a:r>
                      <a:endParaRPr sz="1600" dirty="0">
                        <a:latin typeface="+mn-lt"/>
                        <a:cs typeface="Arial"/>
                      </a:endParaRPr>
                    </a:p>
                  </a:txBody>
                  <a:tcPr marL="0" marR="0" marT="793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accent1"/>
                    </a:solidFill>
                  </a:tcPr>
                </a:tc>
                <a:tc>
                  <a:txBody>
                    <a:bodyPr/>
                    <a:lstStyle/>
                    <a:p>
                      <a:pPr algn="ctr">
                        <a:lnSpc>
                          <a:spcPct val="100000"/>
                        </a:lnSpc>
                        <a:spcBef>
                          <a:spcPts val="625"/>
                        </a:spcBef>
                      </a:pPr>
                      <a:r>
                        <a:rPr sz="1600" b="1" spc="-10" dirty="0">
                          <a:solidFill>
                            <a:srgbClr val="FFFFFF"/>
                          </a:solidFill>
                          <a:latin typeface="+mn-lt"/>
                          <a:cs typeface="Arial"/>
                        </a:rPr>
                        <a:t>Objetivo</a:t>
                      </a:r>
                      <a:endParaRPr sz="1600">
                        <a:latin typeface="+mn-lt"/>
                        <a:cs typeface="Arial"/>
                      </a:endParaRPr>
                    </a:p>
                  </a:txBody>
                  <a:tcPr marL="0" marR="0" marT="793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accent1"/>
                    </a:solidFill>
                  </a:tcPr>
                </a:tc>
                <a:tc>
                  <a:txBody>
                    <a:bodyPr/>
                    <a:lstStyle/>
                    <a:p>
                      <a:pPr marL="1905" algn="ctr">
                        <a:lnSpc>
                          <a:spcPct val="100000"/>
                        </a:lnSpc>
                        <a:spcBef>
                          <a:spcPts val="625"/>
                        </a:spcBef>
                      </a:pPr>
                      <a:r>
                        <a:rPr sz="1600" b="1" dirty="0">
                          <a:solidFill>
                            <a:srgbClr val="FFFFFF"/>
                          </a:solidFill>
                          <a:latin typeface="+mn-lt"/>
                          <a:cs typeface="Arial"/>
                        </a:rPr>
                        <a:t>Tiempo</a:t>
                      </a:r>
                      <a:r>
                        <a:rPr sz="1600" b="1" spc="-45" dirty="0">
                          <a:solidFill>
                            <a:srgbClr val="FFFFFF"/>
                          </a:solidFill>
                          <a:latin typeface="+mn-lt"/>
                          <a:cs typeface="Arial"/>
                        </a:rPr>
                        <a:t> </a:t>
                      </a:r>
                      <a:r>
                        <a:rPr sz="1600" b="1" dirty="0">
                          <a:solidFill>
                            <a:srgbClr val="FFFFFF"/>
                          </a:solidFill>
                          <a:latin typeface="+mn-lt"/>
                          <a:cs typeface="Arial"/>
                        </a:rPr>
                        <a:t>de</a:t>
                      </a:r>
                      <a:r>
                        <a:rPr sz="1600" b="1" spc="-50" dirty="0">
                          <a:solidFill>
                            <a:srgbClr val="FFFFFF"/>
                          </a:solidFill>
                          <a:latin typeface="+mn-lt"/>
                          <a:cs typeface="Arial"/>
                        </a:rPr>
                        <a:t> </a:t>
                      </a:r>
                      <a:r>
                        <a:rPr sz="1600" b="1" spc="-10" dirty="0">
                          <a:solidFill>
                            <a:srgbClr val="FFFFFF"/>
                          </a:solidFill>
                          <a:latin typeface="+mn-lt"/>
                          <a:cs typeface="Arial"/>
                        </a:rPr>
                        <a:t>ejecución</a:t>
                      </a:r>
                      <a:endParaRPr sz="1600" dirty="0">
                        <a:latin typeface="+mn-lt"/>
                        <a:cs typeface="Arial"/>
                      </a:endParaRPr>
                    </a:p>
                  </a:txBody>
                  <a:tcPr marL="0" marR="0" marT="7937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accent1"/>
                    </a:solidFill>
                  </a:tcPr>
                </a:tc>
                <a:extLst>
                  <a:ext uri="{0D108BD9-81ED-4DB2-BD59-A6C34878D82A}">
                    <a16:rowId xmlns:a16="http://schemas.microsoft.com/office/drawing/2014/main" val="10000"/>
                  </a:ext>
                </a:extLst>
              </a:tr>
              <a:tr h="1174481">
                <a:tc>
                  <a:txBody>
                    <a:bodyPr/>
                    <a:lstStyle/>
                    <a:p>
                      <a:pPr>
                        <a:lnSpc>
                          <a:spcPct val="100000"/>
                        </a:lnSpc>
                      </a:pPr>
                      <a:endParaRPr sz="1100" dirty="0">
                        <a:latin typeface="+mn-lt"/>
                        <a:cs typeface="Times New Roman"/>
                      </a:endParaRPr>
                    </a:p>
                    <a:p>
                      <a:pPr>
                        <a:lnSpc>
                          <a:spcPct val="100000"/>
                        </a:lnSpc>
                      </a:pPr>
                      <a:endParaRPr sz="1100" dirty="0">
                        <a:latin typeface="+mn-lt"/>
                        <a:cs typeface="Times New Roman"/>
                      </a:endParaRPr>
                    </a:p>
                    <a:p>
                      <a:pPr marR="908050" algn="r">
                        <a:lnSpc>
                          <a:spcPct val="100000"/>
                        </a:lnSpc>
                        <a:spcBef>
                          <a:spcPts val="1070"/>
                        </a:spcBef>
                      </a:pPr>
                      <a:r>
                        <a:rPr sz="1100" dirty="0">
                          <a:latin typeface="+mn-lt"/>
                          <a:cs typeface="Arial"/>
                        </a:rPr>
                        <a:t>Fase</a:t>
                      </a:r>
                      <a:r>
                        <a:rPr sz="1100" spc="-40" dirty="0">
                          <a:latin typeface="+mn-lt"/>
                          <a:cs typeface="Arial"/>
                        </a:rPr>
                        <a:t> </a:t>
                      </a:r>
                      <a:r>
                        <a:rPr sz="1100" spc="-50" dirty="0">
                          <a:latin typeface="+mn-lt"/>
                          <a:cs typeface="Arial"/>
                        </a:rPr>
                        <a:t>1</a:t>
                      </a:r>
                      <a:endParaRPr sz="1100" dirty="0">
                        <a:latin typeface="+mn-lt"/>
                        <a:cs typeface="Arial"/>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ACA"/>
                    </a:solidFill>
                  </a:tcPr>
                </a:tc>
                <a:tc>
                  <a:txBody>
                    <a:bodyPr/>
                    <a:lstStyle/>
                    <a:p>
                      <a:pPr marL="180340" marR="173990" indent="1905" algn="ctr">
                        <a:lnSpc>
                          <a:spcPct val="100000"/>
                        </a:lnSpc>
                        <a:spcBef>
                          <a:spcPts val="315"/>
                        </a:spcBef>
                      </a:pPr>
                      <a:r>
                        <a:rPr sz="1100" spc="-30" dirty="0">
                          <a:latin typeface="+mn-lt"/>
                          <a:cs typeface="Arial"/>
                        </a:rPr>
                        <a:t>Tener</a:t>
                      </a:r>
                      <a:r>
                        <a:rPr sz="1100" spc="-55" dirty="0">
                          <a:latin typeface="+mn-lt"/>
                          <a:cs typeface="Arial"/>
                        </a:rPr>
                        <a:t> </a:t>
                      </a:r>
                      <a:r>
                        <a:rPr sz="1100" dirty="0">
                          <a:latin typeface="+mn-lt"/>
                          <a:cs typeface="Arial"/>
                        </a:rPr>
                        <a:t>una</a:t>
                      </a:r>
                      <a:r>
                        <a:rPr sz="1100" spc="-20" dirty="0">
                          <a:latin typeface="+mn-lt"/>
                          <a:cs typeface="Arial"/>
                        </a:rPr>
                        <a:t> </a:t>
                      </a:r>
                      <a:r>
                        <a:rPr sz="1100" b="1" dirty="0">
                          <a:latin typeface="+mn-lt"/>
                          <a:cs typeface="Arial"/>
                        </a:rPr>
                        <a:t>estructura</a:t>
                      </a:r>
                      <a:r>
                        <a:rPr sz="1100" b="1" spc="-55" dirty="0">
                          <a:latin typeface="+mn-lt"/>
                          <a:cs typeface="Arial"/>
                        </a:rPr>
                        <a:t> </a:t>
                      </a:r>
                      <a:r>
                        <a:rPr sz="1100" b="1" dirty="0">
                          <a:latin typeface="+mn-lt"/>
                          <a:cs typeface="Arial"/>
                        </a:rPr>
                        <a:t>multilingüe</a:t>
                      </a:r>
                      <a:r>
                        <a:rPr sz="1100" b="1" spc="-55" dirty="0">
                          <a:latin typeface="+mn-lt"/>
                          <a:cs typeface="Arial"/>
                        </a:rPr>
                        <a:t> </a:t>
                      </a:r>
                      <a:r>
                        <a:rPr sz="1100" b="1" spc="-10" dirty="0">
                          <a:latin typeface="+mn-lt"/>
                          <a:cs typeface="Arial"/>
                        </a:rPr>
                        <a:t>solida</a:t>
                      </a:r>
                      <a:r>
                        <a:rPr sz="1100" spc="-10" dirty="0">
                          <a:latin typeface="+mn-lt"/>
                          <a:cs typeface="Arial"/>
                        </a:rPr>
                        <a:t>.</a:t>
                      </a:r>
                      <a:r>
                        <a:rPr sz="1100" spc="-120" dirty="0">
                          <a:latin typeface="+mn-lt"/>
                          <a:cs typeface="Arial"/>
                        </a:rPr>
                        <a:t> </a:t>
                      </a:r>
                      <a:r>
                        <a:rPr sz="1100" dirty="0">
                          <a:latin typeface="+mn-lt"/>
                          <a:cs typeface="Arial"/>
                        </a:rPr>
                        <a:t>Antes</a:t>
                      </a:r>
                      <a:r>
                        <a:rPr sz="1100" spc="-45" dirty="0">
                          <a:latin typeface="+mn-lt"/>
                          <a:cs typeface="Arial"/>
                        </a:rPr>
                        <a:t> </a:t>
                      </a:r>
                      <a:r>
                        <a:rPr sz="1100" dirty="0">
                          <a:latin typeface="+mn-lt"/>
                          <a:cs typeface="Arial"/>
                        </a:rPr>
                        <a:t>de</a:t>
                      </a:r>
                      <a:r>
                        <a:rPr sz="1100" spc="-20" dirty="0">
                          <a:latin typeface="+mn-lt"/>
                          <a:cs typeface="Arial"/>
                        </a:rPr>
                        <a:t> </a:t>
                      </a:r>
                      <a:r>
                        <a:rPr sz="1100" dirty="0">
                          <a:latin typeface="+mn-lt"/>
                          <a:cs typeface="Arial"/>
                        </a:rPr>
                        <a:t>aterrizar</a:t>
                      </a:r>
                      <a:r>
                        <a:rPr sz="1100" spc="-55" dirty="0">
                          <a:latin typeface="+mn-lt"/>
                          <a:cs typeface="Arial"/>
                        </a:rPr>
                        <a:t> </a:t>
                      </a:r>
                      <a:r>
                        <a:rPr sz="1100" dirty="0">
                          <a:latin typeface="+mn-lt"/>
                          <a:cs typeface="Arial"/>
                        </a:rPr>
                        <a:t>en</a:t>
                      </a:r>
                      <a:r>
                        <a:rPr sz="1100" spc="-20" dirty="0">
                          <a:latin typeface="+mn-lt"/>
                          <a:cs typeface="Arial"/>
                        </a:rPr>
                        <a:t> </a:t>
                      </a:r>
                      <a:r>
                        <a:rPr sz="1100" spc="-25" dirty="0">
                          <a:latin typeface="+mn-lt"/>
                          <a:cs typeface="Arial"/>
                        </a:rPr>
                        <a:t>la </a:t>
                      </a:r>
                      <a:r>
                        <a:rPr sz="1100" dirty="0">
                          <a:latin typeface="+mn-lt"/>
                          <a:cs typeface="Arial"/>
                        </a:rPr>
                        <a:t>mente</a:t>
                      </a:r>
                      <a:r>
                        <a:rPr sz="1100" spc="-60" dirty="0">
                          <a:latin typeface="+mn-lt"/>
                          <a:cs typeface="Arial"/>
                        </a:rPr>
                        <a:t> </a:t>
                      </a:r>
                      <a:r>
                        <a:rPr sz="1100" dirty="0">
                          <a:latin typeface="+mn-lt"/>
                          <a:cs typeface="Arial"/>
                        </a:rPr>
                        <a:t>del</a:t>
                      </a:r>
                      <a:r>
                        <a:rPr sz="1100" spc="-30" dirty="0">
                          <a:latin typeface="+mn-lt"/>
                          <a:cs typeface="Arial"/>
                        </a:rPr>
                        <a:t> </a:t>
                      </a:r>
                      <a:r>
                        <a:rPr sz="1100" dirty="0">
                          <a:latin typeface="+mn-lt"/>
                          <a:cs typeface="Arial"/>
                        </a:rPr>
                        <a:t>consumidor</a:t>
                      </a:r>
                      <a:r>
                        <a:rPr sz="1100" spc="-65" dirty="0">
                          <a:latin typeface="+mn-lt"/>
                          <a:cs typeface="Arial"/>
                        </a:rPr>
                        <a:t> </a:t>
                      </a:r>
                      <a:r>
                        <a:rPr sz="1100" dirty="0">
                          <a:latin typeface="+mn-lt"/>
                          <a:cs typeface="Arial"/>
                        </a:rPr>
                        <a:t>y</a:t>
                      </a:r>
                      <a:r>
                        <a:rPr sz="1100" spc="-25" dirty="0">
                          <a:latin typeface="+mn-lt"/>
                          <a:cs typeface="Arial"/>
                        </a:rPr>
                        <a:t> </a:t>
                      </a:r>
                      <a:r>
                        <a:rPr sz="1100" dirty="0">
                          <a:latin typeface="+mn-lt"/>
                          <a:cs typeface="Arial"/>
                        </a:rPr>
                        <a:t>que</a:t>
                      </a:r>
                      <a:r>
                        <a:rPr sz="1100" spc="-40" dirty="0">
                          <a:latin typeface="+mn-lt"/>
                          <a:cs typeface="Arial"/>
                        </a:rPr>
                        <a:t> </a:t>
                      </a:r>
                      <a:r>
                        <a:rPr sz="1100" dirty="0">
                          <a:latin typeface="+mn-lt"/>
                          <a:cs typeface="Arial"/>
                        </a:rPr>
                        <a:t>nos</a:t>
                      </a:r>
                      <a:r>
                        <a:rPr sz="1100" spc="-30" dirty="0">
                          <a:latin typeface="+mn-lt"/>
                          <a:cs typeface="Arial"/>
                        </a:rPr>
                        <a:t> </a:t>
                      </a:r>
                      <a:r>
                        <a:rPr sz="1100" dirty="0">
                          <a:latin typeface="+mn-lt"/>
                          <a:cs typeface="Arial"/>
                        </a:rPr>
                        <a:t>contemple</a:t>
                      </a:r>
                      <a:r>
                        <a:rPr sz="1100" spc="-65" dirty="0">
                          <a:latin typeface="+mn-lt"/>
                          <a:cs typeface="Arial"/>
                        </a:rPr>
                        <a:t> </a:t>
                      </a:r>
                      <a:r>
                        <a:rPr sz="1100" dirty="0">
                          <a:latin typeface="+mn-lt"/>
                          <a:cs typeface="Arial"/>
                        </a:rPr>
                        <a:t>como</a:t>
                      </a:r>
                      <a:r>
                        <a:rPr sz="1100" spc="-40" dirty="0">
                          <a:latin typeface="+mn-lt"/>
                          <a:cs typeface="Arial"/>
                        </a:rPr>
                        <a:t> </a:t>
                      </a:r>
                      <a:r>
                        <a:rPr sz="1100" dirty="0">
                          <a:latin typeface="+mn-lt"/>
                          <a:cs typeface="Arial"/>
                        </a:rPr>
                        <a:t>una</a:t>
                      </a:r>
                      <a:r>
                        <a:rPr sz="1100" spc="-40" dirty="0">
                          <a:latin typeface="+mn-lt"/>
                          <a:cs typeface="Arial"/>
                        </a:rPr>
                        <a:t> </a:t>
                      </a:r>
                      <a:r>
                        <a:rPr sz="1100" dirty="0">
                          <a:latin typeface="+mn-lt"/>
                          <a:cs typeface="Arial"/>
                        </a:rPr>
                        <a:t>opción</a:t>
                      </a:r>
                      <a:r>
                        <a:rPr sz="1100" spc="-45" dirty="0">
                          <a:latin typeface="+mn-lt"/>
                          <a:cs typeface="Arial"/>
                        </a:rPr>
                        <a:t> </a:t>
                      </a:r>
                      <a:r>
                        <a:rPr sz="1100" spc="-25" dirty="0">
                          <a:latin typeface="+mn-lt"/>
                          <a:cs typeface="Arial"/>
                        </a:rPr>
                        <a:t>de </a:t>
                      </a:r>
                      <a:r>
                        <a:rPr sz="1100" dirty="0">
                          <a:latin typeface="+mn-lt"/>
                          <a:cs typeface="Arial"/>
                        </a:rPr>
                        <a:t>compra,</a:t>
                      </a:r>
                      <a:r>
                        <a:rPr sz="1100" spc="-70" dirty="0">
                          <a:latin typeface="+mn-lt"/>
                          <a:cs typeface="Arial"/>
                        </a:rPr>
                        <a:t> </a:t>
                      </a:r>
                      <a:r>
                        <a:rPr sz="1100" dirty="0">
                          <a:latin typeface="+mn-lt"/>
                          <a:cs typeface="Arial"/>
                        </a:rPr>
                        <a:t>el</a:t>
                      </a:r>
                      <a:r>
                        <a:rPr sz="1100" spc="-25" dirty="0">
                          <a:latin typeface="+mn-lt"/>
                          <a:cs typeface="Arial"/>
                        </a:rPr>
                        <a:t> </a:t>
                      </a:r>
                      <a:r>
                        <a:rPr sz="1100" dirty="0">
                          <a:latin typeface="+mn-lt"/>
                          <a:cs typeface="Arial"/>
                        </a:rPr>
                        <a:t>cliente</a:t>
                      </a:r>
                      <a:r>
                        <a:rPr sz="1100" spc="-50" dirty="0">
                          <a:latin typeface="+mn-lt"/>
                          <a:cs typeface="Arial"/>
                        </a:rPr>
                        <a:t> </a:t>
                      </a:r>
                      <a:r>
                        <a:rPr sz="1100" dirty="0">
                          <a:latin typeface="+mn-lt"/>
                          <a:cs typeface="Arial"/>
                        </a:rPr>
                        <a:t>debe</a:t>
                      </a:r>
                      <a:r>
                        <a:rPr sz="1100" spc="-50" dirty="0">
                          <a:latin typeface="+mn-lt"/>
                          <a:cs typeface="Arial"/>
                        </a:rPr>
                        <a:t> </a:t>
                      </a:r>
                      <a:r>
                        <a:rPr sz="1100" dirty="0">
                          <a:latin typeface="+mn-lt"/>
                          <a:cs typeface="Arial"/>
                        </a:rPr>
                        <a:t>sentir</a:t>
                      </a:r>
                      <a:r>
                        <a:rPr sz="1100" spc="-45" dirty="0">
                          <a:latin typeface="+mn-lt"/>
                          <a:cs typeface="Arial"/>
                        </a:rPr>
                        <a:t> </a:t>
                      </a:r>
                      <a:r>
                        <a:rPr sz="1100" dirty="0">
                          <a:latin typeface="+mn-lt"/>
                          <a:cs typeface="Arial"/>
                        </a:rPr>
                        <a:t>que</a:t>
                      </a:r>
                      <a:r>
                        <a:rPr sz="1100" spc="-40" dirty="0">
                          <a:latin typeface="+mn-lt"/>
                          <a:cs typeface="Arial"/>
                        </a:rPr>
                        <a:t> </a:t>
                      </a:r>
                      <a:r>
                        <a:rPr sz="1100" dirty="0">
                          <a:latin typeface="+mn-lt"/>
                          <a:cs typeface="Arial"/>
                        </a:rPr>
                        <a:t>es</a:t>
                      </a:r>
                      <a:r>
                        <a:rPr sz="1100" spc="-35" dirty="0">
                          <a:latin typeface="+mn-lt"/>
                          <a:cs typeface="Arial"/>
                        </a:rPr>
                        <a:t> </a:t>
                      </a:r>
                      <a:r>
                        <a:rPr sz="1100" dirty="0">
                          <a:latin typeface="+mn-lt"/>
                          <a:cs typeface="Arial"/>
                        </a:rPr>
                        <a:t>una</a:t>
                      </a:r>
                      <a:r>
                        <a:rPr sz="1100" spc="-40" dirty="0">
                          <a:latin typeface="+mn-lt"/>
                          <a:cs typeface="Arial"/>
                        </a:rPr>
                        <a:t> </a:t>
                      </a:r>
                      <a:r>
                        <a:rPr sz="1100" dirty="0">
                          <a:latin typeface="+mn-lt"/>
                          <a:cs typeface="Arial"/>
                        </a:rPr>
                        <a:t>compra</a:t>
                      </a:r>
                      <a:r>
                        <a:rPr sz="1100" spc="-50" dirty="0">
                          <a:latin typeface="+mn-lt"/>
                          <a:cs typeface="Arial"/>
                        </a:rPr>
                        <a:t> </a:t>
                      </a:r>
                      <a:r>
                        <a:rPr sz="1100" dirty="0">
                          <a:latin typeface="+mn-lt"/>
                          <a:cs typeface="Arial"/>
                        </a:rPr>
                        <a:t>segura</a:t>
                      </a:r>
                      <a:r>
                        <a:rPr sz="1100" spc="-50" dirty="0">
                          <a:latin typeface="+mn-lt"/>
                          <a:cs typeface="Arial"/>
                        </a:rPr>
                        <a:t> </a:t>
                      </a:r>
                      <a:r>
                        <a:rPr sz="1100" dirty="0">
                          <a:latin typeface="+mn-lt"/>
                          <a:cs typeface="Arial"/>
                        </a:rPr>
                        <a:t>y</a:t>
                      </a:r>
                      <a:r>
                        <a:rPr sz="1100" spc="-30" dirty="0">
                          <a:latin typeface="+mn-lt"/>
                          <a:cs typeface="Arial"/>
                        </a:rPr>
                        <a:t> </a:t>
                      </a:r>
                      <a:r>
                        <a:rPr sz="1100" spc="-25" dirty="0">
                          <a:latin typeface="+mn-lt"/>
                          <a:cs typeface="Arial"/>
                        </a:rPr>
                        <a:t>que </a:t>
                      </a:r>
                      <a:r>
                        <a:rPr sz="1100" dirty="0">
                          <a:latin typeface="+mn-lt"/>
                          <a:cs typeface="Arial"/>
                        </a:rPr>
                        <a:t>cuenta</a:t>
                      </a:r>
                      <a:r>
                        <a:rPr sz="1100" spc="-70" dirty="0">
                          <a:latin typeface="+mn-lt"/>
                          <a:cs typeface="Arial"/>
                        </a:rPr>
                        <a:t> </a:t>
                      </a:r>
                      <a:r>
                        <a:rPr sz="1100" dirty="0">
                          <a:latin typeface="+mn-lt"/>
                          <a:cs typeface="Arial"/>
                        </a:rPr>
                        <a:t>con</a:t>
                      </a:r>
                      <a:r>
                        <a:rPr sz="1100" spc="-40" dirty="0">
                          <a:latin typeface="+mn-lt"/>
                          <a:cs typeface="Arial"/>
                        </a:rPr>
                        <a:t> </a:t>
                      </a:r>
                      <a:r>
                        <a:rPr sz="1100" dirty="0">
                          <a:latin typeface="+mn-lt"/>
                          <a:cs typeface="Arial"/>
                        </a:rPr>
                        <a:t>toda</a:t>
                      </a:r>
                      <a:r>
                        <a:rPr sz="1100" spc="-55" dirty="0">
                          <a:latin typeface="+mn-lt"/>
                          <a:cs typeface="Arial"/>
                        </a:rPr>
                        <a:t> </a:t>
                      </a:r>
                      <a:r>
                        <a:rPr sz="1100" dirty="0">
                          <a:latin typeface="+mn-lt"/>
                          <a:cs typeface="Arial"/>
                        </a:rPr>
                        <a:t>la</a:t>
                      </a:r>
                      <a:r>
                        <a:rPr sz="1100" spc="-30" dirty="0">
                          <a:latin typeface="+mn-lt"/>
                          <a:cs typeface="Arial"/>
                        </a:rPr>
                        <a:t> </a:t>
                      </a:r>
                      <a:r>
                        <a:rPr sz="1100" dirty="0">
                          <a:latin typeface="+mn-lt"/>
                          <a:cs typeface="Arial"/>
                        </a:rPr>
                        <a:t>información</a:t>
                      </a:r>
                      <a:r>
                        <a:rPr sz="1100" spc="-60" dirty="0">
                          <a:latin typeface="+mn-lt"/>
                          <a:cs typeface="Arial"/>
                        </a:rPr>
                        <a:t> </a:t>
                      </a:r>
                      <a:r>
                        <a:rPr sz="1100" dirty="0">
                          <a:latin typeface="+mn-lt"/>
                          <a:cs typeface="Arial"/>
                        </a:rPr>
                        <a:t>necesaria</a:t>
                      </a:r>
                      <a:r>
                        <a:rPr sz="1100" spc="-65" dirty="0">
                          <a:latin typeface="+mn-lt"/>
                          <a:cs typeface="Arial"/>
                        </a:rPr>
                        <a:t> </a:t>
                      </a:r>
                      <a:r>
                        <a:rPr sz="1100" dirty="0">
                          <a:latin typeface="+mn-lt"/>
                          <a:cs typeface="Arial"/>
                        </a:rPr>
                        <a:t>para</a:t>
                      </a:r>
                      <a:r>
                        <a:rPr sz="1100" spc="-40" dirty="0">
                          <a:latin typeface="+mn-lt"/>
                          <a:cs typeface="Arial"/>
                        </a:rPr>
                        <a:t> </a:t>
                      </a:r>
                      <a:r>
                        <a:rPr sz="1100" dirty="0">
                          <a:latin typeface="+mn-lt"/>
                          <a:cs typeface="Arial"/>
                        </a:rPr>
                        <a:t>tomar</a:t>
                      </a:r>
                      <a:r>
                        <a:rPr sz="1100" spc="-50" dirty="0">
                          <a:latin typeface="+mn-lt"/>
                          <a:cs typeface="Arial"/>
                        </a:rPr>
                        <a:t> </a:t>
                      </a:r>
                      <a:r>
                        <a:rPr sz="1100" dirty="0">
                          <a:latin typeface="+mn-lt"/>
                          <a:cs typeface="Arial"/>
                        </a:rPr>
                        <a:t>una</a:t>
                      </a:r>
                      <a:r>
                        <a:rPr sz="1100" spc="-35" dirty="0">
                          <a:latin typeface="+mn-lt"/>
                          <a:cs typeface="Arial"/>
                        </a:rPr>
                        <a:t> </a:t>
                      </a:r>
                      <a:r>
                        <a:rPr sz="1100" spc="-10" dirty="0">
                          <a:latin typeface="+mn-lt"/>
                          <a:cs typeface="Arial"/>
                        </a:rPr>
                        <a:t>decisión.</a:t>
                      </a:r>
                      <a:endParaRPr sz="1100" dirty="0">
                        <a:latin typeface="+mn-lt"/>
                        <a:cs typeface="Arial"/>
                      </a:endParaRPr>
                    </a:p>
                    <a:p>
                      <a:pPr marL="623570" marR="619125" algn="ctr">
                        <a:lnSpc>
                          <a:spcPct val="100000"/>
                        </a:lnSpc>
                        <a:spcBef>
                          <a:spcPts val="5"/>
                        </a:spcBef>
                      </a:pPr>
                      <a:r>
                        <a:rPr sz="1100" dirty="0">
                          <a:latin typeface="+mn-lt"/>
                          <a:cs typeface="Arial"/>
                        </a:rPr>
                        <a:t>Uno</a:t>
                      </a:r>
                      <a:r>
                        <a:rPr sz="1100" spc="-30" dirty="0">
                          <a:latin typeface="+mn-lt"/>
                          <a:cs typeface="Arial"/>
                        </a:rPr>
                        <a:t> </a:t>
                      </a:r>
                      <a:r>
                        <a:rPr sz="1100" dirty="0">
                          <a:latin typeface="+mn-lt"/>
                          <a:cs typeface="Arial"/>
                        </a:rPr>
                        <a:t>de</a:t>
                      </a:r>
                      <a:r>
                        <a:rPr sz="1100" spc="-40" dirty="0">
                          <a:latin typeface="+mn-lt"/>
                          <a:cs typeface="Arial"/>
                        </a:rPr>
                        <a:t> </a:t>
                      </a:r>
                      <a:r>
                        <a:rPr sz="1100" dirty="0">
                          <a:latin typeface="+mn-lt"/>
                          <a:cs typeface="Arial"/>
                        </a:rPr>
                        <a:t>los</a:t>
                      </a:r>
                      <a:r>
                        <a:rPr sz="1100" spc="-25" dirty="0">
                          <a:latin typeface="+mn-lt"/>
                          <a:cs typeface="Arial"/>
                        </a:rPr>
                        <a:t> </a:t>
                      </a:r>
                      <a:r>
                        <a:rPr sz="1100" dirty="0">
                          <a:latin typeface="+mn-lt"/>
                          <a:cs typeface="Arial"/>
                        </a:rPr>
                        <a:t>mejores</a:t>
                      </a:r>
                      <a:r>
                        <a:rPr sz="1100" spc="-55" dirty="0">
                          <a:latin typeface="+mn-lt"/>
                          <a:cs typeface="Arial"/>
                        </a:rPr>
                        <a:t> </a:t>
                      </a:r>
                      <a:r>
                        <a:rPr sz="1100" dirty="0">
                          <a:latin typeface="+mn-lt"/>
                          <a:cs typeface="Arial"/>
                        </a:rPr>
                        <a:t>modos</a:t>
                      </a:r>
                      <a:r>
                        <a:rPr sz="1100" spc="-35" dirty="0">
                          <a:latin typeface="+mn-lt"/>
                          <a:cs typeface="Arial"/>
                        </a:rPr>
                        <a:t> </a:t>
                      </a:r>
                      <a:r>
                        <a:rPr sz="1100" dirty="0">
                          <a:latin typeface="+mn-lt"/>
                          <a:cs typeface="Arial"/>
                        </a:rPr>
                        <a:t>de</a:t>
                      </a:r>
                      <a:r>
                        <a:rPr sz="1100" spc="-35" dirty="0">
                          <a:latin typeface="+mn-lt"/>
                          <a:cs typeface="Arial"/>
                        </a:rPr>
                        <a:t> </a:t>
                      </a:r>
                      <a:r>
                        <a:rPr sz="1100" dirty="0">
                          <a:latin typeface="+mn-lt"/>
                          <a:cs typeface="Arial"/>
                        </a:rPr>
                        <a:t>aportar</a:t>
                      </a:r>
                      <a:r>
                        <a:rPr sz="1100" spc="-65" dirty="0">
                          <a:latin typeface="+mn-lt"/>
                          <a:cs typeface="Arial"/>
                        </a:rPr>
                        <a:t> </a:t>
                      </a:r>
                      <a:r>
                        <a:rPr sz="1100" dirty="0">
                          <a:latin typeface="+mn-lt"/>
                          <a:cs typeface="Arial"/>
                        </a:rPr>
                        <a:t>esa</a:t>
                      </a:r>
                      <a:r>
                        <a:rPr sz="1100" spc="-35" dirty="0">
                          <a:latin typeface="+mn-lt"/>
                          <a:cs typeface="Arial"/>
                        </a:rPr>
                        <a:t> </a:t>
                      </a:r>
                      <a:r>
                        <a:rPr sz="1100" dirty="0">
                          <a:latin typeface="+mn-lt"/>
                          <a:cs typeface="Arial"/>
                        </a:rPr>
                        <a:t>confianza</a:t>
                      </a:r>
                      <a:r>
                        <a:rPr sz="1100" spc="-60" dirty="0">
                          <a:latin typeface="+mn-lt"/>
                          <a:cs typeface="Arial"/>
                        </a:rPr>
                        <a:t> </a:t>
                      </a:r>
                      <a:r>
                        <a:rPr sz="1100" spc="-25" dirty="0">
                          <a:latin typeface="+mn-lt"/>
                          <a:cs typeface="Arial"/>
                        </a:rPr>
                        <a:t>es </a:t>
                      </a:r>
                      <a:r>
                        <a:rPr sz="1100" spc="-10" dirty="0">
                          <a:latin typeface="+mn-lt"/>
                          <a:cs typeface="Arial"/>
                        </a:rPr>
                        <a:t>desarrollando</a:t>
                      </a:r>
                      <a:r>
                        <a:rPr sz="1100" spc="-70" dirty="0">
                          <a:latin typeface="+mn-lt"/>
                          <a:cs typeface="Arial"/>
                        </a:rPr>
                        <a:t> </a:t>
                      </a:r>
                      <a:r>
                        <a:rPr sz="1100" dirty="0">
                          <a:latin typeface="+mn-lt"/>
                          <a:cs typeface="Arial"/>
                        </a:rPr>
                        <a:t>contenidos</a:t>
                      </a:r>
                      <a:r>
                        <a:rPr sz="1100" spc="-50" dirty="0">
                          <a:latin typeface="+mn-lt"/>
                          <a:cs typeface="Arial"/>
                        </a:rPr>
                        <a:t> </a:t>
                      </a:r>
                      <a:r>
                        <a:rPr sz="1100" dirty="0">
                          <a:latin typeface="+mn-lt"/>
                          <a:cs typeface="Arial"/>
                        </a:rPr>
                        <a:t>en</a:t>
                      </a:r>
                      <a:r>
                        <a:rPr sz="1100" spc="-10" dirty="0">
                          <a:latin typeface="+mn-lt"/>
                          <a:cs typeface="Arial"/>
                        </a:rPr>
                        <a:t> </a:t>
                      </a:r>
                      <a:r>
                        <a:rPr sz="1100" dirty="0">
                          <a:latin typeface="+mn-lt"/>
                          <a:cs typeface="Arial"/>
                        </a:rPr>
                        <a:t>su</a:t>
                      </a:r>
                      <a:r>
                        <a:rPr sz="1100" spc="-20" dirty="0">
                          <a:latin typeface="+mn-lt"/>
                          <a:cs typeface="Arial"/>
                        </a:rPr>
                        <a:t> </a:t>
                      </a:r>
                      <a:r>
                        <a:rPr sz="1100" dirty="0">
                          <a:latin typeface="+mn-lt"/>
                          <a:cs typeface="Arial"/>
                        </a:rPr>
                        <a:t>idioma</a:t>
                      </a:r>
                      <a:r>
                        <a:rPr sz="1100" spc="-20" dirty="0">
                          <a:latin typeface="+mn-lt"/>
                          <a:cs typeface="Arial"/>
                        </a:rPr>
                        <a:t> </a:t>
                      </a:r>
                      <a:r>
                        <a:rPr sz="1100" spc="-10" dirty="0">
                          <a:latin typeface="+mn-lt"/>
                          <a:cs typeface="Arial"/>
                        </a:rPr>
                        <a:t>nativo.</a:t>
                      </a:r>
                      <a:endParaRPr sz="1100" dirty="0">
                        <a:latin typeface="+mn-lt"/>
                        <a:cs typeface="Arial"/>
                      </a:endParaRPr>
                    </a:p>
                  </a:txBody>
                  <a:tcPr marL="0" marR="0" marT="400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ACA"/>
                    </a:solidFill>
                  </a:tcPr>
                </a:tc>
                <a:tc>
                  <a:txBody>
                    <a:bodyPr/>
                    <a:lstStyle/>
                    <a:p>
                      <a:pPr>
                        <a:lnSpc>
                          <a:spcPct val="100000"/>
                        </a:lnSpc>
                      </a:pPr>
                      <a:endParaRPr sz="1100">
                        <a:latin typeface="+mn-lt"/>
                        <a:cs typeface="Times New Roman"/>
                      </a:endParaRPr>
                    </a:p>
                    <a:p>
                      <a:pPr>
                        <a:lnSpc>
                          <a:spcPct val="100000"/>
                        </a:lnSpc>
                      </a:pPr>
                      <a:endParaRPr sz="1100">
                        <a:latin typeface="+mn-lt"/>
                        <a:cs typeface="Times New Roman"/>
                      </a:endParaRPr>
                    </a:p>
                    <a:p>
                      <a:pPr algn="ctr">
                        <a:lnSpc>
                          <a:spcPct val="100000"/>
                        </a:lnSpc>
                        <a:spcBef>
                          <a:spcPts val="1070"/>
                        </a:spcBef>
                      </a:pPr>
                      <a:r>
                        <a:rPr sz="1100" dirty="0">
                          <a:latin typeface="+mn-lt"/>
                          <a:cs typeface="Arial"/>
                        </a:rPr>
                        <a:t>3</a:t>
                      </a:r>
                      <a:r>
                        <a:rPr sz="1100" spc="-20" dirty="0">
                          <a:latin typeface="+mn-lt"/>
                          <a:cs typeface="Arial"/>
                        </a:rPr>
                        <a:t> </a:t>
                      </a:r>
                      <a:r>
                        <a:rPr sz="1100" dirty="0">
                          <a:latin typeface="+mn-lt"/>
                          <a:cs typeface="Arial"/>
                        </a:rPr>
                        <a:t>meses</a:t>
                      </a:r>
                      <a:r>
                        <a:rPr sz="1100" spc="-35" dirty="0">
                          <a:latin typeface="+mn-lt"/>
                          <a:cs typeface="Arial"/>
                        </a:rPr>
                        <a:t> </a:t>
                      </a:r>
                      <a:r>
                        <a:rPr sz="1100" dirty="0">
                          <a:latin typeface="+mn-lt"/>
                          <a:cs typeface="Arial"/>
                        </a:rPr>
                        <a:t>/</a:t>
                      </a:r>
                      <a:r>
                        <a:rPr sz="1100" spc="-20" dirty="0">
                          <a:latin typeface="+mn-lt"/>
                          <a:cs typeface="Arial"/>
                        </a:rPr>
                        <a:t> </a:t>
                      </a:r>
                      <a:r>
                        <a:rPr sz="1100" spc="-10" dirty="0">
                          <a:latin typeface="+mn-lt"/>
                          <a:cs typeface="Arial"/>
                        </a:rPr>
                        <a:t>target</a:t>
                      </a:r>
                      <a:endParaRPr sz="1100">
                        <a:latin typeface="+mn-lt"/>
                        <a:cs typeface="Arial"/>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ACA"/>
                    </a:solidFill>
                  </a:tcPr>
                </a:tc>
                <a:extLst>
                  <a:ext uri="{0D108BD9-81ED-4DB2-BD59-A6C34878D82A}">
                    <a16:rowId xmlns:a16="http://schemas.microsoft.com/office/drawing/2014/main" val="10001"/>
                  </a:ext>
                </a:extLst>
              </a:tr>
              <a:tr h="1364861">
                <a:tc>
                  <a:txBody>
                    <a:bodyPr/>
                    <a:lstStyle/>
                    <a:p>
                      <a:pPr>
                        <a:lnSpc>
                          <a:spcPct val="100000"/>
                        </a:lnSpc>
                      </a:pPr>
                      <a:endParaRPr sz="1100" dirty="0">
                        <a:latin typeface="+mn-lt"/>
                        <a:cs typeface="Times New Roman"/>
                      </a:endParaRPr>
                    </a:p>
                    <a:p>
                      <a:pPr>
                        <a:lnSpc>
                          <a:spcPct val="100000"/>
                        </a:lnSpc>
                      </a:pPr>
                      <a:endParaRPr sz="1100" dirty="0">
                        <a:latin typeface="+mn-lt"/>
                        <a:cs typeface="Times New Roman"/>
                      </a:endParaRPr>
                    </a:p>
                    <a:p>
                      <a:pPr>
                        <a:lnSpc>
                          <a:spcPct val="100000"/>
                        </a:lnSpc>
                        <a:spcBef>
                          <a:spcPts val="10"/>
                        </a:spcBef>
                      </a:pPr>
                      <a:endParaRPr sz="1100" dirty="0">
                        <a:latin typeface="+mn-lt"/>
                        <a:cs typeface="Times New Roman"/>
                      </a:endParaRPr>
                    </a:p>
                    <a:p>
                      <a:pPr marR="908050" algn="r">
                        <a:lnSpc>
                          <a:spcPct val="100000"/>
                        </a:lnSpc>
                      </a:pPr>
                      <a:r>
                        <a:rPr sz="1100" dirty="0">
                          <a:latin typeface="+mn-lt"/>
                          <a:cs typeface="Arial"/>
                        </a:rPr>
                        <a:t>Fase</a:t>
                      </a:r>
                      <a:r>
                        <a:rPr sz="1100" spc="-40" dirty="0">
                          <a:latin typeface="+mn-lt"/>
                          <a:cs typeface="Arial"/>
                        </a:rPr>
                        <a:t> </a:t>
                      </a:r>
                      <a:r>
                        <a:rPr sz="1100" spc="-50" dirty="0">
                          <a:latin typeface="+mn-lt"/>
                          <a:cs typeface="Arial"/>
                        </a:rPr>
                        <a:t>2</a:t>
                      </a:r>
                      <a:endParaRPr sz="1100" dirty="0">
                        <a:latin typeface="+mn-lt"/>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92075" marR="85725" indent="5080" algn="ctr">
                        <a:lnSpc>
                          <a:spcPct val="100000"/>
                        </a:lnSpc>
                        <a:spcBef>
                          <a:spcPts val="320"/>
                        </a:spcBef>
                      </a:pPr>
                      <a:r>
                        <a:rPr sz="1100" b="1" dirty="0">
                          <a:latin typeface="+mn-lt"/>
                          <a:cs typeface="Arial"/>
                        </a:rPr>
                        <a:t>Entrar</a:t>
                      </a:r>
                      <a:r>
                        <a:rPr sz="1100" b="1" spc="-15" dirty="0">
                          <a:latin typeface="+mn-lt"/>
                          <a:cs typeface="Arial"/>
                        </a:rPr>
                        <a:t> </a:t>
                      </a:r>
                      <a:r>
                        <a:rPr sz="1100" b="1" dirty="0">
                          <a:latin typeface="+mn-lt"/>
                          <a:cs typeface="Arial"/>
                        </a:rPr>
                        <a:t>en</a:t>
                      </a:r>
                      <a:r>
                        <a:rPr sz="1100" b="1" spc="-10" dirty="0">
                          <a:latin typeface="+mn-lt"/>
                          <a:cs typeface="Arial"/>
                        </a:rPr>
                        <a:t> </a:t>
                      </a:r>
                      <a:r>
                        <a:rPr sz="1100" b="1" dirty="0">
                          <a:latin typeface="+mn-lt"/>
                          <a:cs typeface="Arial"/>
                        </a:rPr>
                        <a:t>el</a:t>
                      </a:r>
                      <a:r>
                        <a:rPr sz="1100" b="1" spc="-15" dirty="0">
                          <a:latin typeface="+mn-lt"/>
                          <a:cs typeface="Arial"/>
                        </a:rPr>
                        <a:t> </a:t>
                      </a:r>
                      <a:r>
                        <a:rPr sz="1100" b="1" dirty="0">
                          <a:latin typeface="+mn-lt"/>
                          <a:cs typeface="Arial"/>
                        </a:rPr>
                        <a:t>conjunto</a:t>
                      </a:r>
                      <a:r>
                        <a:rPr sz="1100" b="1" spc="-35" dirty="0">
                          <a:latin typeface="+mn-lt"/>
                          <a:cs typeface="Arial"/>
                        </a:rPr>
                        <a:t> </a:t>
                      </a:r>
                      <a:r>
                        <a:rPr sz="1100" b="1" dirty="0">
                          <a:latin typeface="+mn-lt"/>
                          <a:cs typeface="Arial"/>
                        </a:rPr>
                        <a:t>de</a:t>
                      </a:r>
                      <a:r>
                        <a:rPr sz="1100" b="1" spc="-10" dirty="0">
                          <a:latin typeface="+mn-lt"/>
                          <a:cs typeface="Arial"/>
                        </a:rPr>
                        <a:t> </a:t>
                      </a:r>
                      <a:r>
                        <a:rPr sz="1100" b="1" dirty="0">
                          <a:latin typeface="+mn-lt"/>
                          <a:cs typeface="Arial"/>
                        </a:rPr>
                        <a:t>marcas</a:t>
                      </a:r>
                      <a:r>
                        <a:rPr sz="1100" b="1" spc="-30" dirty="0">
                          <a:latin typeface="+mn-lt"/>
                          <a:cs typeface="Arial"/>
                        </a:rPr>
                        <a:t> </a:t>
                      </a:r>
                      <a:r>
                        <a:rPr sz="1100" b="1" spc="-10" dirty="0">
                          <a:latin typeface="+mn-lt"/>
                          <a:cs typeface="Arial"/>
                        </a:rPr>
                        <a:t>consideradas</a:t>
                      </a:r>
                      <a:r>
                        <a:rPr sz="1100" spc="-10" dirty="0">
                          <a:latin typeface="+mn-lt"/>
                          <a:cs typeface="Arial"/>
                        </a:rPr>
                        <a:t>.</a:t>
                      </a:r>
                      <a:r>
                        <a:rPr sz="1100" spc="-120" dirty="0">
                          <a:latin typeface="+mn-lt"/>
                          <a:cs typeface="Arial"/>
                        </a:rPr>
                        <a:t> </a:t>
                      </a:r>
                      <a:r>
                        <a:rPr sz="1100" dirty="0">
                          <a:latin typeface="+mn-lt"/>
                          <a:cs typeface="Arial"/>
                        </a:rPr>
                        <a:t>Aquí</a:t>
                      </a:r>
                      <a:r>
                        <a:rPr sz="1100" spc="-10" dirty="0">
                          <a:latin typeface="+mn-lt"/>
                          <a:cs typeface="Arial"/>
                        </a:rPr>
                        <a:t> </a:t>
                      </a:r>
                      <a:r>
                        <a:rPr sz="1100" dirty="0">
                          <a:latin typeface="+mn-lt"/>
                          <a:cs typeface="Arial"/>
                        </a:rPr>
                        <a:t>es</a:t>
                      </a:r>
                      <a:r>
                        <a:rPr sz="1100" spc="-10" dirty="0">
                          <a:latin typeface="+mn-lt"/>
                          <a:cs typeface="Arial"/>
                        </a:rPr>
                        <a:t> </a:t>
                      </a:r>
                      <a:r>
                        <a:rPr sz="1100" spc="-25" dirty="0">
                          <a:latin typeface="+mn-lt"/>
                          <a:cs typeface="Arial"/>
                        </a:rPr>
                        <a:t>muy </a:t>
                      </a:r>
                      <a:r>
                        <a:rPr sz="1100" dirty="0">
                          <a:latin typeface="+mn-lt"/>
                          <a:cs typeface="Arial"/>
                        </a:rPr>
                        <a:t>importante</a:t>
                      </a:r>
                      <a:r>
                        <a:rPr sz="1100" spc="-75" dirty="0">
                          <a:latin typeface="+mn-lt"/>
                          <a:cs typeface="Arial"/>
                        </a:rPr>
                        <a:t> </a:t>
                      </a:r>
                      <a:r>
                        <a:rPr sz="1100" dirty="0">
                          <a:latin typeface="+mn-lt"/>
                          <a:cs typeface="Arial"/>
                        </a:rPr>
                        <a:t>transmitir</a:t>
                      </a:r>
                      <a:r>
                        <a:rPr sz="1100" spc="-60" dirty="0">
                          <a:latin typeface="+mn-lt"/>
                          <a:cs typeface="Arial"/>
                        </a:rPr>
                        <a:t> </a:t>
                      </a:r>
                      <a:r>
                        <a:rPr sz="1100" dirty="0">
                          <a:latin typeface="+mn-lt"/>
                          <a:cs typeface="Arial"/>
                        </a:rPr>
                        <a:t>todos</a:t>
                      </a:r>
                      <a:r>
                        <a:rPr sz="1100" spc="-55" dirty="0">
                          <a:latin typeface="+mn-lt"/>
                          <a:cs typeface="Arial"/>
                        </a:rPr>
                        <a:t> </a:t>
                      </a:r>
                      <a:r>
                        <a:rPr sz="1100" dirty="0">
                          <a:latin typeface="+mn-lt"/>
                          <a:cs typeface="Arial"/>
                        </a:rPr>
                        <a:t>los</a:t>
                      </a:r>
                      <a:r>
                        <a:rPr sz="1100" spc="-25" dirty="0">
                          <a:latin typeface="+mn-lt"/>
                          <a:cs typeface="Arial"/>
                        </a:rPr>
                        <a:t> </a:t>
                      </a:r>
                      <a:r>
                        <a:rPr sz="1100" dirty="0">
                          <a:latin typeface="+mn-lt"/>
                          <a:cs typeface="Arial"/>
                        </a:rPr>
                        <a:t>beneficios</a:t>
                      </a:r>
                      <a:r>
                        <a:rPr sz="1100" spc="-55" dirty="0">
                          <a:latin typeface="+mn-lt"/>
                          <a:cs typeface="Arial"/>
                        </a:rPr>
                        <a:t> </a:t>
                      </a:r>
                      <a:r>
                        <a:rPr sz="1100" dirty="0">
                          <a:latin typeface="+mn-lt"/>
                          <a:cs typeface="Arial"/>
                        </a:rPr>
                        <a:t>de</a:t>
                      </a:r>
                      <a:r>
                        <a:rPr sz="1100" spc="-40" dirty="0">
                          <a:latin typeface="+mn-lt"/>
                          <a:cs typeface="Arial"/>
                        </a:rPr>
                        <a:t> </a:t>
                      </a:r>
                      <a:r>
                        <a:rPr sz="1100" dirty="0">
                          <a:latin typeface="+mn-lt"/>
                          <a:cs typeface="Arial"/>
                        </a:rPr>
                        <a:t>la</a:t>
                      </a:r>
                      <a:r>
                        <a:rPr sz="1100" spc="-25" dirty="0">
                          <a:latin typeface="+mn-lt"/>
                          <a:cs typeface="Arial"/>
                        </a:rPr>
                        <a:t> </a:t>
                      </a:r>
                      <a:r>
                        <a:rPr sz="1100" dirty="0">
                          <a:latin typeface="+mn-lt"/>
                          <a:cs typeface="Arial"/>
                        </a:rPr>
                        <a:t>marca</a:t>
                      </a:r>
                      <a:r>
                        <a:rPr sz="1100" spc="-45" dirty="0">
                          <a:latin typeface="+mn-lt"/>
                          <a:cs typeface="Arial"/>
                        </a:rPr>
                        <a:t> </a:t>
                      </a:r>
                      <a:r>
                        <a:rPr sz="1100" dirty="0">
                          <a:latin typeface="+mn-lt"/>
                          <a:cs typeface="Arial"/>
                        </a:rPr>
                        <a:t>y</a:t>
                      </a:r>
                      <a:r>
                        <a:rPr sz="1100" spc="-25" dirty="0">
                          <a:latin typeface="+mn-lt"/>
                          <a:cs typeface="Arial"/>
                        </a:rPr>
                        <a:t> </a:t>
                      </a:r>
                      <a:r>
                        <a:rPr sz="1100" dirty="0">
                          <a:latin typeface="+mn-lt"/>
                          <a:cs typeface="Arial"/>
                        </a:rPr>
                        <a:t>su</a:t>
                      </a:r>
                      <a:r>
                        <a:rPr sz="1100" spc="-35" dirty="0">
                          <a:latin typeface="+mn-lt"/>
                          <a:cs typeface="Arial"/>
                        </a:rPr>
                        <a:t> </a:t>
                      </a:r>
                      <a:r>
                        <a:rPr sz="1100" spc="-10" dirty="0">
                          <a:latin typeface="+mn-lt"/>
                          <a:cs typeface="Arial"/>
                        </a:rPr>
                        <a:t>propuesta </a:t>
                      </a:r>
                      <a:r>
                        <a:rPr sz="1100" dirty="0">
                          <a:latin typeface="+mn-lt"/>
                          <a:cs typeface="Arial"/>
                        </a:rPr>
                        <a:t>de</a:t>
                      </a:r>
                      <a:r>
                        <a:rPr sz="1100" spc="-35" dirty="0">
                          <a:latin typeface="+mn-lt"/>
                          <a:cs typeface="Arial"/>
                        </a:rPr>
                        <a:t> </a:t>
                      </a:r>
                      <a:r>
                        <a:rPr sz="1100" dirty="0">
                          <a:latin typeface="+mn-lt"/>
                          <a:cs typeface="Arial"/>
                        </a:rPr>
                        <a:t>valor</a:t>
                      </a:r>
                      <a:r>
                        <a:rPr sz="1100" spc="-15" dirty="0">
                          <a:latin typeface="+mn-lt"/>
                          <a:cs typeface="Arial"/>
                        </a:rPr>
                        <a:t> </a:t>
                      </a:r>
                      <a:r>
                        <a:rPr sz="1100" dirty="0">
                          <a:latin typeface="+mn-lt"/>
                          <a:cs typeface="Arial"/>
                        </a:rPr>
                        <a:t>en</a:t>
                      </a:r>
                      <a:r>
                        <a:rPr sz="1100" spc="-35" dirty="0">
                          <a:latin typeface="+mn-lt"/>
                          <a:cs typeface="Arial"/>
                        </a:rPr>
                        <a:t> </a:t>
                      </a:r>
                      <a:r>
                        <a:rPr sz="1100" dirty="0">
                          <a:latin typeface="+mn-lt"/>
                          <a:cs typeface="Arial"/>
                        </a:rPr>
                        <a:t>la</a:t>
                      </a:r>
                      <a:r>
                        <a:rPr sz="1100" spc="-25" dirty="0">
                          <a:latin typeface="+mn-lt"/>
                          <a:cs typeface="Arial"/>
                        </a:rPr>
                        <a:t> </a:t>
                      </a:r>
                      <a:r>
                        <a:rPr sz="1100" dirty="0">
                          <a:latin typeface="+mn-lt"/>
                          <a:cs typeface="Arial"/>
                        </a:rPr>
                        <a:t>mayoría</a:t>
                      </a:r>
                      <a:r>
                        <a:rPr sz="1100" spc="-35" dirty="0">
                          <a:latin typeface="+mn-lt"/>
                          <a:cs typeface="Arial"/>
                        </a:rPr>
                        <a:t> </a:t>
                      </a:r>
                      <a:r>
                        <a:rPr sz="1100" dirty="0">
                          <a:latin typeface="+mn-lt"/>
                          <a:cs typeface="Arial"/>
                        </a:rPr>
                        <a:t>de</a:t>
                      </a:r>
                      <a:r>
                        <a:rPr sz="1100" spc="-25" dirty="0">
                          <a:latin typeface="+mn-lt"/>
                          <a:cs typeface="Arial"/>
                        </a:rPr>
                        <a:t> </a:t>
                      </a:r>
                      <a:r>
                        <a:rPr sz="1100" dirty="0">
                          <a:latin typeface="+mn-lt"/>
                          <a:cs typeface="Arial"/>
                        </a:rPr>
                        <a:t>canales</a:t>
                      </a:r>
                      <a:r>
                        <a:rPr sz="1100" spc="-55" dirty="0">
                          <a:latin typeface="+mn-lt"/>
                          <a:cs typeface="Arial"/>
                        </a:rPr>
                        <a:t> </a:t>
                      </a:r>
                      <a:r>
                        <a:rPr sz="1100" dirty="0">
                          <a:latin typeface="+mn-lt"/>
                          <a:cs typeface="Arial"/>
                        </a:rPr>
                        <a:t>posibles.</a:t>
                      </a:r>
                      <a:r>
                        <a:rPr sz="1100" spc="-55" dirty="0">
                          <a:latin typeface="+mn-lt"/>
                          <a:cs typeface="Arial"/>
                        </a:rPr>
                        <a:t> </a:t>
                      </a:r>
                      <a:r>
                        <a:rPr sz="1100" dirty="0">
                          <a:latin typeface="+mn-lt"/>
                          <a:cs typeface="Arial"/>
                        </a:rPr>
                        <a:t>Por</a:t>
                      </a:r>
                      <a:r>
                        <a:rPr sz="1100" spc="-30" dirty="0">
                          <a:latin typeface="+mn-lt"/>
                          <a:cs typeface="Arial"/>
                        </a:rPr>
                        <a:t> </a:t>
                      </a:r>
                      <a:r>
                        <a:rPr sz="1100" dirty="0">
                          <a:latin typeface="+mn-lt"/>
                          <a:cs typeface="Arial"/>
                        </a:rPr>
                        <a:t>eso,</a:t>
                      </a:r>
                      <a:r>
                        <a:rPr sz="1100" spc="-45" dirty="0">
                          <a:latin typeface="+mn-lt"/>
                          <a:cs typeface="Arial"/>
                        </a:rPr>
                        <a:t> </a:t>
                      </a:r>
                      <a:r>
                        <a:rPr sz="1100" dirty="0">
                          <a:latin typeface="+mn-lt"/>
                          <a:cs typeface="Arial"/>
                        </a:rPr>
                        <a:t>se</a:t>
                      </a:r>
                      <a:r>
                        <a:rPr sz="1100" spc="-25" dirty="0">
                          <a:latin typeface="+mn-lt"/>
                          <a:cs typeface="Arial"/>
                        </a:rPr>
                        <a:t> </a:t>
                      </a:r>
                      <a:r>
                        <a:rPr sz="1100" spc="-10" dirty="0">
                          <a:latin typeface="+mn-lt"/>
                          <a:cs typeface="Arial"/>
                        </a:rPr>
                        <a:t>llevarán </a:t>
                      </a:r>
                      <a:r>
                        <a:rPr sz="1100" dirty="0">
                          <a:latin typeface="+mn-lt"/>
                          <a:cs typeface="Arial"/>
                        </a:rPr>
                        <a:t>acciones</a:t>
                      </a:r>
                      <a:r>
                        <a:rPr sz="1100" spc="-40" dirty="0">
                          <a:latin typeface="+mn-lt"/>
                          <a:cs typeface="Arial"/>
                        </a:rPr>
                        <a:t> </a:t>
                      </a:r>
                      <a:r>
                        <a:rPr sz="1100" dirty="0">
                          <a:latin typeface="+mn-lt"/>
                          <a:cs typeface="Arial"/>
                        </a:rPr>
                        <a:t>de</a:t>
                      </a:r>
                      <a:r>
                        <a:rPr sz="1100" spc="-25" dirty="0">
                          <a:latin typeface="+mn-lt"/>
                          <a:cs typeface="Arial"/>
                        </a:rPr>
                        <a:t> </a:t>
                      </a:r>
                      <a:r>
                        <a:rPr sz="1100" dirty="0">
                          <a:latin typeface="+mn-lt"/>
                          <a:cs typeface="Arial"/>
                        </a:rPr>
                        <a:t>venta</a:t>
                      </a:r>
                      <a:r>
                        <a:rPr sz="1100" spc="-10" dirty="0">
                          <a:latin typeface="+mn-lt"/>
                          <a:cs typeface="Arial"/>
                        </a:rPr>
                        <a:t> </a:t>
                      </a:r>
                      <a:r>
                        <a:rPr sz="1100" dirty="0">
                          <a:latin typeface="+mn-lt"/>
                          <a:cs typeface="Arial"/>
                        </a:rPr>
                        <a:t>a</a:t>
                      </a:r>
                      <a:r>
                        <a:rPr sz="1100" spc="-10" dirty="0">
                          <a:latin typeface="+mn-lt"/>
                          <a:cs typeface="Arial"/>
                        </a:rPr>
                        <a:t> </a:t>
                      </a:r>
                      <a:r>
                        <a:rPr sz="1100" dirty="0">
                          <a:latin typeface="+mn-lt"/>
                          <a:cs typeface="Arial"/>
                        </a:rPr>
                        <a:t>través</a:t>
                      </a:r>
                      <a:r>
                        <a:rPr sz="1100" spc="-15" dirty="0">
                          <a:latin typeface="+mn-lt"/>
                          <a:cs typeface="Arial"/>
                        </a:rPr>
                        <a:t> </a:t>
                      </a:r>
                      <a:r>
                        <a:rPr sz="1100" dirty="0">
                          <a:latin typeface="+mn-lt"/>
                          <a:cs typeface="Arial"/>
                        </a:rPr>
                        <a:t>de</a:t>
                      </a:r>
                      <a:r>
                        <a:rPr sz="1100" spc="-25" dirty="0">
                          <a:latin typeface="+mn-lt"/>
                          <a:cs typeface="Arial"/>
                        </a:rPr>
                        <a:t> </a:t>
                      </a:r>
                      <a:r>
                        <a:rPr sz="1100" spc="-10" dirty="0">
                          <a:latin typeface="+mn-lt"/>
                          <a:cs typeface="Arial"/>
                        </a:rPr>
                        <a:t>comerciales</a:t>
                      </a:r>
                      <a:r>
                        <a:rPr sz="1100" spc="-55" dirty="0">
                          <a:latin typeface="+mn-lt"/>
                          <a:cs typeface="Arial"/>
                        </a:rPr>
                        <a:t> </a:t>
                      </a:r>
                      <a:r>
                        <a:rPr sz="1100" spc="-10" dirty="0">
                          <a:latin typeface="+mn-lt"/>
                          <a:cs typeface="Arial"/>
                        </a:rPr>
                        <a:t>especializados</a:t>
                      </a:r>
                      <a:r>
                        <a:rPr sz="1100" spc="-40" dirty="0">
                          <a:latin typeface="+mn-lt"/>
                          <a:cs typeface="Arial"/>
                        </a:rPr>
                        <a:t> </a:t>
                      </a:r>
                      <a:r>
                        <a:rPr sz="1100" dirty="0">
                          <a:latin typeface="+mn-lt"/>
                          <a:cs typeface="Arial"/>
                        </a:rPr>
                        <a:t>en</a:t>
                      </a:r>
                      <a:r>
                        <a:rPr sz="1100" spc="-10" dirty="0">
                          <a:latin typeface="+mn-lt"/>
                          <a:cs typeface="Arial"/>
                        </a:rPr>
                        <a:t> </a:t>
                      </a:r>
                      <a:r>
                        <a:rPr sz="1100" spc="-25" dirty="0">
                          <a:latin typeface="+mn-lt"/>
                          <a:cs typeface="Arial"/>
                        </a:rPr>
                        <a:t>los </a:t>
                      </a:r>
                      <a:r>
                        <a:rPr sz="1100" dirty="0">
                          <a:latin typeface="+mn-lt"/>
                          <a:cs typeface="Arial"/>
                        </a:rPr>
                        <a:t>mercados</a:t>
                      </a:r>
                      <a:r>
                        <a:rPr sz="1100" spc="-50" dirty="0">
                          <a:latin typeface="+mn-lt"/>
                          <a:cs typeface="Arial"/>
                        </a:rPr>
                        <a:t> </a:t>
                      </a:r>
                      <a:r>
                        <a:rPr sz="1100" dirty="0">
                          <a:latin typeface="+mn-lt"/>
                          <a:cs typeface="Arial"/>
                        </a:rPr>
                        <a:t>de</a:t>
                      </a:r>
                      <a:r>
                        <a:rPr sz="1100" spc="-25" dirty="0">
                          <a:latin typeface="+mn-lt"/>
                          <a:cs typeface="Arial"/>
                        </a:rPr>
                        <a:t> </a:t>
                      </a:r>
                      <a:r>
                        <a:rPr sz="1100" spc="-10" dirty="0">
                          <a:latin typeface="+mn-lt"/>
                          <a:cs typeface="Arial"/>
                        </a:rPr>
                        <a:t>referencia.</a:t>
                      </a:r>
                      <a:r>
                        <a:rPr sz="1100" spc="-80" dirty="0">
                          <a:latin typeface="+mn-lt"/>
                          <a:cs typeface="Arial"/>
                        </a:rPr>
                        <a:t> </a:t>
                      </a:r>
                      <a:r>
                        <a:rPr sz="1100" spc="-25" dirty="0">
                          <a:latin typeface="+mn-lt"/>
                          <a:cs typeface="Arial"/>
                        </a:rPr>
                        <a:t>También</a:t>
                      </a:r>
                      <a:r>
                        <a:rPr sz="1100" spc="-30" dirty="0">
                          <a:latin typeface="+mn-lt"/>
                          <a:cs typeface="Arial"/>
                        </a:rPr>
                        <a:t> </a:t>
                      </a:r>
                      <a:r>
                        <a:rPr sz="1100" dirty="0">
                          <a:latin typeface="+mn-lt"/>
                          <a:cs typeface="Arial"/>
                        </a:rPr>
                        <a:t>destaca</a:t>
                      </a:r>
                      <a:r>
                        <a:rPr sz="1100" spc="-50" dirty="0">
                          <a:latin typeface="+mn-lt"/>
                          <a:cs typeface="Arial"/>
                        </a:rPr>
                        <a:t> </a:t>
                      </a:r>
                      <a:r>
                        <a:rPr sz="1100" dirty="0">
                          <a:latin typeface="+mn-lt"/>
                          <a:cs typeface="Arial"/>
                        </a:rPr>
                        <a:t>el</a:t>
                      </a:r>
                      <a:r>
                        <a:rPr sz="1100" spc="-20" dirty="0">
                          <a:latin typeface="+mn-lt"/>
                          <a:cs typeface="Arial"/>
                        </a:rPr>
                        <a:t> </a:t>
                      </a:r>
                      <a:r>
                        <a:rPr sz="1100" dirty="0">
                          <a:latin typeface="+mn-lt"/>
                          <a:cs typeface="Arial"/>
                        </a:rPr>
                        <a:t>interés</a:t>
                      </a:r>
                      <a:r>
                        <a:rPr sz="1100" spc="-35" dirty="0">
                          <a:latin typeface="+mn-lt"/>
                          <a:cs typeface="Arial"/>
                        </a:rPr>
                        <a:t> </a:t>
                      </a:r>
                      <a:r>
                        <a:rPr sz="1100" dirty="0">
                          <a:latin typeface="+mn-lt"/>
                          <a:cs typeface="Arial"/>
                        </a:rPr>
                        <a:t>por</a:t>
                      </a:r>
                      <a:r>
                        <a:rPr sz="1100" spc="-25" dirty="0">
                          <a:latin typeface="+mn-lt"/>
                          <a:cs typeface="Arial"/>
                        </a:rPr>
                        <a:t> </a:t>
                      </a:r>
                      <a:r>
                        <a:rPr sz="1100" spc="-10" dirty="0">
                          <a:latin typeface="+mn-lt"/>
                          <a:cs typeface="Arial"/>
                        </a:rPr>
                        <a:t>generar </a:t>
                      </a:r>
                      <a:r>
                        <a:rPr sz="1100" b="1" dirty="0">
                          <a:latin typeface="+mn-lt"/>
                          <a:cs typeface="Arial"/>
                        </a:rPr>
                        <a:t>vínculos</a:t>
                      </a:r>
                      <a:r>
                        <a:rPr sz="1100" b="1" spc="-40" dirty="0">
                          <a:latin typeface="+mn-lt"/>
                          <a:cs typeface="Arial"/>
                        </a:rPr>
                        <a:t> </a:t>
                      </a:r>
                      <a:r>
                        <a:rPr sz="1100" b="1" dirty="0">
                          <a:latin typeface="+mn-lt"/>
                          <a:cs typeface="Arial"/>
                        </a:rPr>
                        <a:t>estratégicos</a:t>
                      </a:r>
                      <a:r>
                        <a:rPr sz="1100" b="1" spc="-45" dirty="0">
                          <a:latin typeface="+mn-lt"/>
                          <a:cs typeface="Arial"/>
                        </a:rPr>
                        <a:t> </a:t>
                      </a:r>
                      <a:r>
                        <a:rPr sz="1100" dirty="0">
                          <a:latin typeface="+mn-lt"/>
                          <a:cs typeface="Arial"/>
                        </a:rPr>
                        <a:t>no</a:t>
                      </a:r>
                      <a:r>
                        <a:rPr sz="1100" spc="-30" dirty="0">
                          <a:latin typeface="+mn-lt"/>
                          <a:cs typeface="Arial"/>
                        </a:rPr>
                        <a:t> </a:t>
                      </a:r>
                      <a:r>
                        <a:rPr sz="1100" dirty="0">
                          <a:latin typeface="+mn-lt"/>
                          <a:cs typeface="Arial"/>
                        </a:rPr>
                        <a:t>solo</a:t>
                      </a:r>
                      <a:r>
                        <a:rPr sz="1100" spc="-25" dirty="0">
                          <a:latin typeface="+mn-lt"/>
                          <a:cs typeface="Arial"/>
                        </a:rPr>
                        <a:t> </a:t>
                      </a:r>
                      <a:r>
                        <a:rPr sz="1100" dirty="0">
                          <a:latin typeface="+mn-lt"/>
                          <a:cs typeface="Arial"/>
                        </a:rPr>
                        <a:t>con</a:t>
                      </a:r>
                      <a:r>
                        <a:rPr sz="1100" spc="-30" dirty="0">
                          <a:latin typeface="+mn-lt"/>
                          <a:cs typeface="Arial"/>
                        </a:rPr>
                        <a:t> </a:t>
                      </a:r>
                      <a:r>
                        <a:rPr sz="1100" dirty="0">
                          <a:latin typeface="+mn-lt"/>
                          <a:cs typeface="Arial"/>
                        </a:rPr>
                        <a:t>medios</a:t>
                      </a:r>
                      <a:r>
                        <a:rPr sz="1100" spc="-40" dirty="0">
                          <a:latin typeface="+mn-lt"/>
                          <a:cs typeface="Arial"/>
                        </a:rPr>
                        <a:t> </a:t>
                      </a:r>
                      <a:r>
                        <a:rPr sz="1100" dirty="0">
                          <a:latin typeface="+mn-lt"/>
                          <a:cs typeface="Arial"/>
                        </a:rPr>
                        <a:t>de</a:t>
                      </a:r>
                      <a:r>
                        <a:rPr sz="1100" spc="-20" dirty="0">
                          <a:latin typeface="+mn-lt"/>
                          <a:cs typeface="Arial"/>
                        </a:rPr>
                        <a:t> </a:t>
                      </a:r>
                      <a:r>
                        <a:rPr sz="1100" spc="-10" dirty="0">
                          <a:latin typeface="+mn-lt"/>
                          <a:cs typeface="Arial"/>
                        </a:rPr>
                        <a:t>comunicación,</a:t>
                      </a:r>
                      <a:r>
                        <a:rPr sz="1100" spc="-45" dirty="0">
                          <a:latin typeface="+mn-lt"/>
                          <a:cs typeface="Arial"/>
                        </a:rPr>
                        <a:t> </a:t>
                      </a:r>
                      <a:r>
                        <a:rPr sz="1100" spc="-20" dirty="0">
                          <a:latin typeface="+mn-lt"/>
                          <a:cs typeface="Arial"/>
                        </a:rPr>
                        <a:t>sino </a:t>
                      </a:r>
                      <a:r>
                        <a:rPr sz="1100" dirty="0">
                          <a:latin typeface="+mn-lt"/>
                          <a:cs typeface="Arial"/>
                        </a:rPr>
                        <a:t>también</a:t>
                      </a:r>
                      <a:r>
                        <a:rPr sz="1100" spc="-60" dirty="0">
                          <a:latin typeface="+mn-lt"/>
                          <a:cs typeface="Arial"/>
                        </a:rPr>
                        <a:t> </a:t>
                      </a:r>
                      <a:r>
                        <a:rPr sz="1100" dirty="0">
                          <a:latin typeface="+mn-lt"/>
                          <a:cs typeface="Arial"/>
                        </a:rPr>
                        <a:t>con</a:t>
                      </a:r>
                      <a:r>
                        <a:rPr sz="1100" spc="-40" dirty="0">
                          <a:latin typeface="+mn-lt"/>
                          <a:cs typeface="Arial"/>
                        </a:rPr>
                        <a:t> </a:t>
                      </a:r>
                      <a:r>
                        <a:rPr sz="1100" dirty="0">
                          <a:latin typeface="+mn-lt"/>
                          <a:cs typeface="Arial"/>
                        </a:rPr>
                        <a:t>nuestros</a:t>
                      </a:r>
                      <a:r>
                        <a:rPr sz="1100" spc="-60" dirty="0">
                          <a:latin typeface="+mn-lt"/>
                          <a:cs typeface="Arial"/>
                        </a:rPr>
                        <a:t> </a:t>
                      </a:r>
                      <a:r>
                        <a:rPr sz="1100" spc="-10" dirty="0">
                          <a:latin typeface="+mn-lt"/>
                          <a:cs typeface="Arial"/>
                        </a:rPr>
                        <a:t>clientes.</a:t>
                      </a:r>
                      <a:endParaRPr sz="1100" dirty="0">
                        <a:latin typeface="+mn-lt"/>
                        <a:cs typeface="Arial"/>
                      </a:endParaRPr>
                    </a:p>
                  </a:txBody>
                  <a:tcPr marL="0" marR="0" marT="406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a:lnSpc>
                          <a:spcPct val="100000"/>
                        </a:lnSpc>
                      </a:pPr>
                      <a:endParaRPr sz="1100" dirty="0">
                        <a:latin typeface="+mn-lt"/>
                        <a:cs typeface="Times New Roman"/>
                      </a:endParaRPr>
                    </a:p>
                    <a:p>
                      <a:pPr>
                        <a:lnSpc>
                          <a:spcPct val="100000"/>
                        </a:lnSpc>
                      </a:pPr>
                      <a:endParaRPr sz="1100" dirty="0">
                        <a:latin typeface="+mn-lt"/>
                        <a:cs typeface="Times New Roman"/>
                      </a:endParaRPr>
                    </a:p>
                    <a:p>
                      <a:pPr>
                        <a:lnSpc>
                          <a:spcPct val="100000"/>
                        </a:lnSpc>
                        <a:spcBef>
                          <a:spcPts val="10"/>
                        </a:spcBef>
                      </a:pPr>
                      <a:endParaRPr sz="1100" dirty="0">
                        <a:latin typeface="+mn-lt"/>
                        <a:cs typeface="Times New Roman"/>
                      </a:endParaRPr>
                    </a:p>
                    <a:p>
                      <a:pPr algn="ctr">
                        <a:lnSpc>
                          <a:spcPct val="100000"/>
                        </a:lnSpc>
                      </a:pPr>
                      <a:r>
                        <a:rPr sz="1100" dirty="0">
                          <a:latin typeface="+mn-lt"/>
                          <a:cs typeface="Arial"/>
                        </a:rPr>
                        <a:t>6</a:t>
                      </a:r>
                      <a:r>
                        <a:rPr sz="1100" spc="-20" dirty="0">
                          <a:latin typeface="+mn-lt"/>
                          <a:cs typeface="Arial"/>
                        </a:rPr>
                        <a:t> </a:t>
                      </a:r>
                      <a:r>
                        <a:rPr sz="1100" dirty="0">
                          <a:latin typeface="+mn-lt"/>
                          <a:cs typeface="Arial"/>
                        </a:rPr>
                        <a:t>meses</a:t>
                      </a:r>
                      <a:r>
                        <a:rPr sz="1100" spc="-35" dirty="0">
                          <a:latin typeface="+mn-lt"/>
                          <a:cs typeface="Arial"/>
                        </a:rPr>
                        <a:t> </a:t>
                      </a:r>
                      <a:r>
                        <a:rPr sz="1100" dirty="0">
                          <a:latin typeface="+mn-lt"/>
                          <a:cs typeface="Arial"/>
                        </a:rPr>
                        <a:t>/</a:t>
                      </a:r>
                      <a:r>
                        <a:rPr sz="1100" spc="-20" dirty="0">
                          <a:latin typeface="+mn-lt"/>
                          <a:cs typeface="Arial"/>
                        </a:rPr>
                        <a:t> </a:t>
                      </a:r>
                      <a:r>
                        <a:rPr sz="1100" spc="-10" dirty="0">
                          <a:latin typeface="+mn-lt"/>
                          <a:cs typeface="Arial"/>
                        </a:rPr>
                        <a:t>target</a:t>
                      </a:r>
                      <a:endParaRPr sz="1100" dirty="0">
                        <a:latin typeface="+mn-lt"/>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extLst>
                  <a:ext uri="{0D108BD9-81ED-4DB2-BD59-A6C34878D82A}">
                    <a16:rowId xmlns:a16="http://schemas.microsoft.com/office/drawing/2014/main" val="10002"/>
                  </a:ext>
                </a:extLst>
              </a:tr>
              <a:tr h="802760">
                <a:tc>
                  <a:txBody>
                    <a:bodyPr/>
                    <a:lstStyle/>
                    <a:p>
                      <a:pPr>
                        <a:lnSpc>
                          <a:spcPct val="100000"/>
                        </a:lnSpc>
                      </a:pPr>
                      <a:endParaRPr sz="1100">
                        <a:latin typeface="+mn-lt"/>
                        <a:cs typeface="Times New Roman"/>
                      </a:endParaRPr>
                    </a:p>
                    <a:p>
                      <a:pPr>
                        <a:lnSpc>
                          <a:spcPct val="100000"/>
                        </a:lnSpc>
                        <a:spcBef>
                          <a:spcPts val="35"/>
                        </a:spcBef>
                      </a:pPr>
                      <a:endParaRPr sz="1100">
                        <a:latin typeface="+mn-lt"/>
                        <a:cs typeface="Times New Roman"/>
                      </a:endParaRPr>
                    </a:p>
                    <a:p>
                      <a:pPr marR="908685" algn="r">
                        <a:lnSpc>
                          <a:spcPct val="100000"/>
                        </a:lnSpc>
                      </a:pPr>
                      <a:r>
                        <a:rPr sz="1100" dirty="0">
                          <a:latin typeface="+mn-lt"/>
                          <a:cs typeface="Arial"/>
                        </a:rPr>
                        <a:t>Fase</a:t>
                      </a:r>
                      <a:r>
                        <a:rPr sz="1100" spc="-35" dirty="0">
                          <a:latin typeface="+mn-lt"/>
                          <a:cs typeface="Arial"/>
                        </a:rPr>
                        <a:t> </a:t>
                      </a:r>
                      <a:r>
                        <a:rPr sz="1100" spc="-50" dirty="0">
                          <a:latin typeface="+mn-lt"/>
                          <a:cs typeface="Arial"/>
                        </a:rPr>
                        <a:t>3</a:t>
                      </a:r>
                      <a:endParaRPr sz="1100">
                        <a:latin typeface="+mn-lt"/>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tc>
                  <a:txBody>
                    <a:bodyPr/>
                    <a:lstStyle/>
                    <a:p>
                      <a:pPr>
                        <a:lnSpc>
                          <a:spcPct val="100000"/>
                        </a:lnSpc>
                        <a:spcBef>
                          <a:spcPts val="25"/>
                        </a:spcBef>
                      </a:pPr>
                      <a:endParaRPr sz="1100" dirty="0">
                        <a:latin typeface="+mn-lt"/>
                        <a:cs typeface="Times New Roman"/>
                      </a:endParaRPr>
                    </a:p>
                    <a:p>
                      <a:pPr marL="100965" marR="97155" indent="3175" algn="ctr">
                        <a:lnSpc>
                          <a:spcPct val="100000"/>
                        </a:lnSpc>
                      </a:pPr>
                      <a:r>
                        <a:rPr sz="1100" b="1" dirty="0">
                          <a:latin typeface="+mn-lt"/>
                          <a:cs typeface="Arial"/>
                        </a:rPr>
                        <a:t>Mejora</a:t>
                      </a:r>
                      <a:r>
                        <a:rPr sz="1100" b="1" spc="-55" dirty="0">
                          <a:latin typeface="+mn-lt"/>
                          <a:cs typeface="Arial"/>
                        </a:rPr>
                        <a:t> </a:t>
                      </a:r>
                      <a:r>
                        <a:rPr sz="1100" b="1" dirty="0">
                          <a:latin typeface="+mn-lt"/>
                          <a:cs typeface="Arial"/>
                        </a:rPr>
                        <a:t>en</a:t>
                      </a:r>
                      <a:r>
                        <a:rPr sz="1100" b="1" spc="-30" dirty="0">
                          <a:latin typeface="+mn-lt"/>
                          <a:cs typeface="Arial"/>
                        </a:rPr>
                        <a:t> </a:t>
                      </a:r>
                      <a:r>
                        <a:rPr sz="1100" b="1" dirty="0">
                          <a:latin typeface="+mn-lt"/>
                          <a:cs typeface="Arial"/>
                        </a:rPr>
                        <a:t>las</a:t>
                      </a:r>
                      <a:r>
                        <a:rPr sz="1100" b="1" spc="-30" dirty="0">
                          <a:latin typeface="+mn-lt"/>
                          <a:cs typeface="Arial"/>
                        </a:rPr>
                        <a:t> </a:t>
                      </a:r>
                      <a:r>
                        <a:rPr sz="1100" b="1" dirty="0">
                          <a:latin typeface="+mn-lt"/>
                          <a:cs typeface="Arial"/>
                        </a:rPr>
                        <a:t>relaciones</a:t>
                      </a:r>
                      <a:r>
                        <a:rPr sz="1100" dirty="0">
                          <a:latin typeface="+mn-lt"/>
                          <a:cs typeface="Arial"/>
                        </a:rPr>
                        <a:t>.</a:t>
                      </a:r>
                      <a:r>
                        <a:rPr sz="1100" spc="-60" dirty="0">
                          <a:latin typeface="+mn-lt"/>
                          <a:cs typeface="Arial"/>
                        </a:rPr>
                        <a:t> </a:t>
                      </a:r>
                      <a:r>
                        <a:rPr sz="1100" dirty="0">
                          <a:latin typeface="+mn-lt"/>
                          <a:cs typeface="Arial"/>
                        </a:rPr>
                        <a:t>Otro</a:t>
                      </a:r>
                      <a:r>
                        <a:rPr sz="1100" spc="-30" dirty="0">
                          <a:latin typeface="+mn-lt"/>
                          <a:cs typeface="Arial"/>
                        </a:rPr>
                        <a:t> </a:t>
                      </a:r>
                      <a:r>
                        <a:rPr sz="1100" dirty="0">
                          <a:latin typeface="+mn-lt"/>
                          <a:cs typeface="Arial"/>
                        </a:rPr>
                        <a:t>de</a:t>
                      </a:r>
                      <a:r>
                        <a:rPr sz="1100" spc="-30" dirty="0">
                          <a:latin typeface="+mn-lt"/>
                          <a:cs typeface="Arial"/>
                        </a:rPr>
                        <a:t> </a:t>
                      </a:r>
                      <a:r>
                        <a:rPr sz="1100" dirty="0">
                          <a:latin typeface="+mn-lt"/>
                          <a:cs typeface="Arial"/>
                        </a:rPr>
                        <a:t>los</a:t>
                      </a:r>
                      <a:r>
                        <a:rPr sz="1100" spc="-25" dirty="0">
                          <a:latin typeface="+mn-lt"/>
                          <a:cs typeface="Arial"/>
                        </a:rPr>
                        <a:t> </a:t>
                      </a:r>
                      <a:r>
                        <a:rPr sz="1100" dirty="0">
                          <a:latin typeface="+mn-lt"/>
                          <a:cs typeface="Arial"/>
                        </a:rPr>
                        <a:t>puntos</a:t>
                      </a:r>
                      <a:r>
                        <a:rPr sz="1100" spc="-35" dirty="0">
                          <a:latin typeface="+mn-lt"/>
                          <a:cs typeface="Arial"/>
                        </a:rPr>
                        <a:t> </a:t>
                      </a:r>
                      <a:r>
                        <a:rPr sz="1100" dirty="0">
                          <a:latin typeface="+mn-lt"/>
                          <a:cs typeface="Arial"/>
                        </a:rPr>
                        <a:t>clave</a:t>
                      </a:r>
                      <a:r>
                        <a:rPr sz="1100" spc="-20" dirty="0">
                          <a:latin typeface="+mn-lt"/>
                          <a:cs typeface="Arial"/>
                        </a:rPr>
                        <a:t> </a:t>
                      </a:r>
                      <a:r>
                        <a:rPr sz="1100" dirty="0">
                          <a:latin typeface="+mn-lt"/>
                          <a:cs typeface="Arial"/>
                        </a:rPr>
                        <a:t>es</a:t>
                      </a:r>
                      <a:r>
                        <a:rPr sz="1100" spc="-25" dirty="0">
                          <a:latin typeface="+mn-lt"/>
                          <a:cs typeface="Arial"/>
                        </a:rPr>
                        <a:t> </a:t>
                      </a:r>
                      <a:r>
                        <a:rPr sz="1100" spc="-10" dirty="0">
                          <a:latin typeface="+mn-lt"/>
                          <a:cs typeface="Arial"/>
                        </a:rPr>
                        <a:t>establecer </a:t>
                      </a:r>
                      <a:r>
                        <a:rPr sz="1100" dirty="0">
                          <a:latin typeface="+mn-lt"/>
                          <a:cs typeface="Arial"/>
                        </a:rPr>
                        <a:t>una</a:t>
                      </a:r>
                      <a:r>
                        <a:rPr sz="1100" spc="-40" dirty="0">
                          <a:latin typeface="+mn-lt"/>
                          <a:cs typeface="Arial"/>
                        </a:rPr>
                        <a:t> </a:t>
                      </a:r>
                      <a:r>
                        <a:rPr sz="1100" dirty="0">
                          <a:latin typeface="+mn-lt"/>
                          <a:cs typeface="Arial"/>
                        </a:rPr>
                        <a:t>red</a:t>
                      </a:r>
                      <a:r>
                        <a:rPr sz="1100" spc="-40" dirty="0">
                          <a:latin typeface="+mn-lt"/>
                          <a:cs typeface="Arial"/>
                        </a:rPr>
                        <a:t> </a:t>
                      </a:r>
                      <a:r>
                        <a:rPr sz="1100" dirty="0">
                          <a:latin typeface="+mn-lt"/>
                          <a:cs typeface="Arial"/>
                        </a:rPr>
                        <a:t>de</a:t>
                      </a:r>
                      <a:r>
                        <a:rPr sz="1100" spc="-40" dirty="0">
                          <a:latin typeface="+mn-lt"/>
                          <a:cs typeface="Arial"/>
                        </a:rPr>
                        <a:t> </a:t>
                      </a:r>
                      <a:r>
                        <a:rPr sz="1100" dirty="0">
                          <a:latin typeface="+mn-lt"/>
                          <a:cs typeface="Arial"/>
                        </a:rPr>
                        <a:t>contactos</a:t>
                      </a:r>
                      <a:r>
                        <a:rPr sz="1100" spc="-60" dirty="0">
                          <a:latin typeface="+mn-lt"/>
                          <a:cs typeface="Arial"/>
                        </a:rPr>
                        <a:t> </a:t>
                      </a:r>
                      <a:r>
                        <a:rPr sz="1100" dirty="0">
                          <a:latin typeface="+mn-lt"/>
                          <a:cs typeface="Arial"/>
                        </a:rPr>
                        <a:t>potente</a:t>
                      </a:r>
                      <a:r>
                        <a:rPr sz="1100" spc="-65" dirty="0">
                          <a:latin typeface="+mn-lt"/>
                          <a:cs typeface="Arial"/>
                        </a:rPr>
                        <a:t> </a:t>
                      </a:r>
                      <a:r>
                        <a:rPr sz="1100" dirty="0">
                          <a:latin typeface="+mn-lt"/>
                          <a:cs typeface="Arial"/>
                        </a:rPr>
                        <a:t>con</a:t>
                      </a:r>
                      <a:r>
                        <a:rPr sz="1100" spc="-50" dirty="0">
                          <a:latin typeface="+mn-lt"/>
                          <a:cs typeface="Arial"/>
                        </a:rPr>
                        <a:t> </a:t>
                      </a:r>
                      <a:r>
                        <a:rPr sz="1100" dirty="0">
                          <a:latin typeface="+mn-lt"/>
                          <a:cs typeface="Arial"/>
                        </a:rPr>
                        <a:t>los</a:t>
                      </a:r>
                      <a:r>
                        <a:rPr sz="1100" spc="-25" dirty="0">
                          <a:latin typeface="+mn-lt"/>
                          <a:cs typeface="Arial"/>
                        </a:rPr>
                        <a:t> </a:t>
                      </a:r>
                      <a:r>
                        <a:rPr sz="1100" dirty="0">
                          <a:latin typeface="+mn-lt"/>
                          <a:cs typeface="Arial"/>
                        </a:rPr>
                        <a:t>principales</a:t>
                      </a:r>
                      <a:r>
                        <a:rPr sz="1100" spc="-60" dirty="0">
                          <a:latin typeface="+mn-lt"/>
                          <a:cs typeface="Arial"/>
                        </a:rPr>
                        <a:t> </a:t>
                      </a:r>
                      <a:r>
                        <a:rPr sz="1100" dirty="0">
                          <a:latin typeface="+mn-lt"/>
                          <a:cs typeface="Arial"/>
                        </a:rPr>
                        <a:t>mayoristas</a:t>
                      </a:r>
                      <a:r>
                        <a:rPr sz="1100" spc="-50" dirty="0">
                          <a:latin typeface="+mn-lt"/>
                          <a:cs typeface="Arial"/>
                        </a:rPr>
                        <a:t> </a:t>
                      </a:r>
                      <a:r>
                        <a:rPr sz="1100" dirty="0">
                          <a:latin typeface="+mn-lt"/>
                          <a:cs typeface="Arial"/>
                        </a:rPr>
                        <a:t>de</a:t>
                      </a:r>
                      <a:r>
                        <a:rPr sz="1100" spc="-35" dirty="0">
                          <a:latin typeface="+mn-lt"/>
                          <a:cs typeface="Arial"/>
                        </a:rPr>
                        <a:t> </a:t>
                      </a:r>
                      <a:r>
                        <a:rPr sz="1100" spc="-20" dirty="0">
                          <a:latin typeface="+mn-lt"/>
                          <a:cs typeface="Arial"/>
                        </a:rPr>
                        <a:t>cada </a:t>
                      </a:r>
                      <a:r>
                        <a:rPr sz="1100" dirty="0">
                          <a:latin typeface="+mn-lt"/>
                          <a:cs typeface="Arial"/>
                        </a:rPr>
                        <a:t>uno</a:t>
                      </a:r>
                      <a:r>
                        <a:rPr sz="1100" spc="-30" dirty="0">
                          <a:latin typeface="+mn-lt"/>
                          <a:cs typeface="Arial"/>
                        </a:rPr>
                        <a:t> </a:t>
                      </a:r>
                      <a:r>
                        <a:rPr sz="1100" dirty="0">
                          <a:latin typeface="+mn-lt"/>
                          <a:cs typeface="Arial"/>
                        </a:rPr>
                        <a:t>de</a:t>
                      </a:r>
                      <a:r>
                        <a:rPr sz="1100" spc="-30" dirty="0">
                          <a:latin typeface="+mn-lt"/>
                          <a:cs typeface="Arial"/>
                        </a:rPr>
                        <a:t> </a:t>
                      </a:r>
                      <a:r>
                        <a:rPr sz="1100" dirty="0">
                          <a:latin typeface="+mn-lt"/>
                          <a:cs typeface="Arial"/>
                        </a:rPr>
                        <a:t>los</a:t>
                      </a:r>
                      <a:r>
                        <a:rPr sz="1100" spc="-10" dirty="0">
                          <a:latin typeface="+mn-lt"/>
                          <a:cs typeface="Arial"/>
                        </a:rPr>
                        <a:t> países.</a:t>
                      </a:r>
                      <a:endParaRPr sz="1100" dirty="0">
                        <a:latin typeface="+mn-lt"/>
                        <a:cs typeface="Arial"/>
                      </a:endParaRPr>
                    </a:p>
                  </a:txBody>
                  <a:tcPr marL="0" marR="0" marT="31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tc>
                  <a:txBody>
                    <a:bodyPr/>
                    <a:lstStyle/>
                    <a:p>
                      <a:pPr>
                        <a:lnSpc>
                          <a:spcPct val="100000"/>
                        </a:lnSpc>
                      </a:pPr>
                      <a:endParaRPr sz="1100" dirty="0">
                        <a:latin typeface="+mn-lt"/>
                        <a:cs typeface="Times New Roman"/>
                      </a:endParaRPr>
                    </a:p>
                    <a:p>
                      <a:pPr>
                        <a:lnSpc>
                          <a:spcPct val="100000"/>
                        </a:lnSpc>
                        <a:spcBef>
                          <a:spcPts val="35"/>
                        </a:spcBef>
                      </a:pPr>
                      <a:endParaRPr sz="1100" dirty="0">
                        <a:latin typeface="+mn-lt"/>
                        <a:cs typeface="Times New Roman"/>
                      </a:endParaRPr>
                    </a:p>
                    <a:p>
                      <a:pPr algn="ctr">
                        <a:lnSpc>
                          <a:spcPct val="100000"/>
                        </a:lnSpc>
                      </a:pPr>
                      <a:r>
                        <a:rPr sz="1100" dirty="0">
                          <a:latin typeface="+mn-lt"/>
                          <a:cs typeface="Arial"/>
                        </a:rPr>
                        <a:t>6</a:t>
                      </a:r>
                      <a:r>
                        <a:rPr sz="1100" spc="-20" dirty="0">
                          <a:latin typeface="+mn-lt"/>
                          <a:cs typeface="Arial"/>
                        </a:rPr>
                        <a:t> </a:t>
                      </a:r>
                      <a:r>
                        <a:rPr sz="1100" dirty="0">
                          <a:latin typeface="+mn-lt"/>
                          <a:cs typeface="Arial"/>
                        </a:rPr>
                        <a:t>meses</a:t>
                      </a:r>
                      <a:r>
                        <a:rPr sz="1100" spc="-35" dirty="0">
                          <a:latin typeface="+mn-lt"/>
                          <a:cs typeface="Arial"/>
                        </a:rPr>
                        <a:t> </a:t>
                      </a:r>
                      <a:r>
                        <a:rPr sz="1100" dirty="0">
                          <a:latin typeface="+mn-lt"/>
                          <a:cs typeface="Arial"/>
                        </a:rPr>
                        <a:t>/</a:t>
                      </a:r>
                      <a:r>
                        <a:rPr sz="1100" spc="-20" dirty="0">
                          <a:latin typeface="+mn-lt"/>
                          <a:cs typeface="Arial"/>
                        </a:rPr>
                        <a:t> </a:t>
                      </a:r>
                      <a:r>
                        <a:rPr sz="1100" spc="-10" dirty="0">
                          <a:latin typeface="+mn-lt"/>
                          <a:cs typeface="Arial"/>
                        </a:rPr>
                        <a:t>target</a:t>
                      </a:r>
                      <a:endParaRPr sz="1100" dirty="0">
                        <a:latin typeface="+mn-lt"/>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392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38252" y="842746"/>
            <a:ext cx="1988109" cy="627736"/>
          </a:xfrm>
          <a:prstGeom prst="rect">
            <a:avLst/>
          </a:prstGeom>
        </p:spPr>
        <p:txBody>
          <a:bodyPr vert="horz" wrap="square" lIns="0" tIns="12065" rIns="0" bIns="0" rtlCol="0">
            <a:spAutoFit/>
          </a:bodyPr>
          <a:lstStyle/>
          <a:p>
            <a:pPr marL="12700">
              <a:lnSpc>
                <a:spcPct val="100000"/>
              </a:lnSpc>
              <a:spcBef>
                <a:spcPts val="95"/>
              </a:spcBef>
            </a:pPr>
            <a:r>
              <a:rPr sz="4000" spc="-10" dirty="0">
                <a:latin typeface="+mj-lt"/>
              </a:rPr>
              <a:t>ÍNDICE</a:t>
            </a:r>
            <a:endParaRPr sz="4000" dirty="0">
              <a:latin typeface="+mj-lt"/>
            </a:endParaRPr>
          </a:p>
        </p:txBody>
      </p:sp>
      <p:sp>
        <p:nvSpPr>
          <p:cNvPr id="3" name="object 3"/>
          <p:cNvSpPr txBox="1"/>
          <p:nvPr/>
        </p:nvSpPr>
        <p:spPr>
          <a:xfrm>
            <a:off x="1143000" y="1600200"/>
            <a:ext cx="4653915" cy="3377848"/>
          </a:xfrm>
          <a:prstGeom prst="rect">
            <a:avLst/>
          </a:prstGeom>
        </p:spPr>
        <p:txBody>
          <a:bodyPr vert="horz" wrap="square" lIns="0" tIns="134620" rIns="0" bIns="0" rtlCol="0">
            <a:spAutoFit/>
          </a:bodyPr>
          <a:lstStyle/>
          <a:p>
            <a:pPr marL="355600" indent="-343535">
              <a:lnSpc>
                <a:spcPct val="100000"/>
              </a:lnSpc>
              <a:spcBef>
                <a:spcPts val="960"/>
              </a:spcBef>
              <a:buAutoNum type="arabicPeriod"/>
              <a:tabLst>
                <a:tab pos="355600" algn="l"/>
                <a:tab pos="356235" algn="l"/>
              </a:tabLst>
            </a:pPr>
            <a:r>
              <a:rPr sz="1600" b="1" dirty="0">
                <a:latin typeface="+mn-lt"/>
                <a:cs typeface="Arial"/>
              </a:rPr>
              <a:t>El</a:t>
            </a:r>
            <a:r>
              <a:rPr sz="1600" b="1" spc="-10" dirty="0">
                <a:latin typeface="+mn-lt"/>
                <a:cs typeface="Arial"/>
              </a:rPr>
              <a:t> proyecto</a:t>
            </a:r>
            <a:endParaRPr sz="1600" dirty="0">
              <a:latin typeface="+mn-lt"/>
              <a:cs typeface="Arial"/>
            </a:endParaRPr>
          </a:p>
          <a:p>
            <a:pPr marL="355600" indent="-343535">
              <a:lnSpc>
                <a:spcPct val="100000"/>
              </a:lnSpc>
              <a:spcBef>
                <a:spcPts val="960"/>
              </a:spcBef>
              <a:buAutoNum type="arabicPeriod"/>
              <a:tabLst>
                <a:tab pos="355600" algn="l"/>
                <a:tab pos="356235" algn="l"/>
              </a:tabLst>
            </a:pPr>
            <a:r>
              <a:rPr sz="1600" b="1" dirty="0">
                <a:latin typeface="+mn-lt"/>
                <a:cs typeface="Arial"/>
              </a:rPr>
              <a:t>Análisis</a:t>
            </a:r>
            <a:r>
              <a:rPr sz="1600" b="1" spc="-15" dirty="0">
                <a:latin typeface="+mn-lt"/>
                <a:cs typeface="Arial"/>
              </a:rPr>
              <a:t> </a:t>
            </a:r>
            <a:r>
              <a:rPr sz="1600" b="1" dirty="0">
                <a:latin typeface="+mn-lt"/>
                <a:cs typeface="Arial"/>
              </a:rPr>
              <a:t>de</a:t>
            </a:r>
            <a:r>
              <a:rPr sz="1600" b="1" spc="-55" dirty="0">
                <a:latin typeface="+mn-lt"/>
                <a:cs typeface="Arial"/>
              </a:rPr>
              <a:t> </a:t>
            </a:r>
            <a:r>
              <a:rPr sz="1600" b="1" spc="-10" dirty="0">
                <a:latin typeface="+mn-lt"/>
                <a:cs typeface="Arial"/>
              </a:rPr>
              <a:t>situación</a:t>
            </a:r>
            <a:endParaRPr sz="1600" dirty="0">
              <a:latin typeface="+mn-lt"/>
              <a:cs typeface="Arial"/>
            </a:endParaRPr>
          </a:p>
          <a:p>
            <a:pPr marL="812800" lvl="1" indent="-343535">
              <a:lnSpc>
                <a:spcPct val="100000"/>
              </a:lnSpc>
              <a:spcBef>
                <a:spcPts val="960"/>
              </a:spcBef>
              <a:buAutoNum type="arabicPeriod"/>
              <a:tabLst>
                <a:tab pos="812800" algn="l"/>
                <a:tab pos="813435" algn="l"/>
              </a:tabLst>
            </a:pPr>
            <a:r>
              <a:rPr sz="1600" b="1" spc="-10" dirty="0">
                <a:latin typeface="+mn-lt"/>
                <a:cs typeface="Arial"/>
              </a:rPr>
              <a:t>Interno</a:t>
            </a:r>
            <a:endParaRPr sz="1600" dirty="0">
              <a:latin typeface="+mn-lt"/>
              <a:cs typeface="Arial"/>
            </a:endParaRPr>
          </a:p>
          <a:p>
            <a:pPr marL="812800" lvl="1" indent="-343535">
              <a:lnSpc>
                <a:spcPct val="100000"/>
              </a:lnSpc>
              <a:spcBef>
                <a:spcPts val="960"/>
              </a:spcBef>
              <a:buAutoNum type="arabicPeriod"/>
              <a:tabLst>
                <a:tab pos="812800" algn="l"/>
                <a:tab pos="813435" algn="l"/>
              </a:tabLst>
            </a:pPr>
            <a:r>
              <a:rPr sz="1600" b="1" dirty="0">
                <a:latin typeface="+mn-lt"/>
                <a:cs typeface="Arial"/>
              </a:rPr>
              <a:t>Externo:</a:t>
            </a:r>
            <a:r>
              <a:rPr sz="1600" b="1" spc="-30" dirty="0">
                <a:latin typeface="+mn-lt"/>
                <a:cs typeface="Arial"/>
              </a:rPr>
              <a:t> </a:t>
            </a:r>
            <a:r>
              <a:rPr sz="1600" b="1" dirty="0">
                <a:latin typeface="+mn-lt"/>
                <a:cs typeface="Arial"/>
              </a:rPr>
              <a:t>mercado</a:t>
            </a:r>
            <a:r>
              <a:rPr sz="1600" b="1" spc="-30" dirty="0">
                <a:latin typeface="+mn-lt"/>
                <a:cs typeface="Arial"/>
              </a:rPr>
              <a:t> </a:t>
            </a:r>
            <a:r>
              <a:rPr sz="1600" b="1" dirty="0">
                <a:latin typeface="+mn-lt"/>
                <a:cs typeface="Arial"/>
              </a:rPr>
              <a:t>de</a:t>
            </a:r>
            <a:r>
              <a:rPr sz="1600" b="1" spc="-40" dirty="0">
                <a:latin typeface="+mn-lt"/>
                <a:cs typeface="Arial"/>
              </a:rPr>
              <a:t> </a:t>
            </a:r>
            <a:r>
              <a:rPr sz="1600" b="1" dirty="0">
                <a:latin typeface="+mn-lt"/>
                <a:cs typeface="Arial"/>
              </a:rPr>
              <a:t>los</a:t>
            </a:r>
            <a:r>
              <a:rPr sz="1600" b="1" spc="-35" dirty="0">
                <a:latin typeface="+mn-lt"/>
                <a:cs typeface="Arial"/>
              </a:rPr>
              <a:t> </a:t>
            </a:r>
            <a:r>
              <a:rPr sz="1600" b="1" spc="-10" dirty="0">
                <a:latin typeface="+mn-lt"/>
                <a:cs typeface="Arial"/>
              </a:rPr>
              <a:t>vegetales</a:t>
            </a:r>
            <a:endParaRPr sz="1600" dirty="0">
              <a:latin typeface="+mn-lt"/>
              <a:cs typeface="Arial"/>
            </a:endParaRPr>
          </a:p>
          <a:p>
            <a:pPr marL="812800" lvl="1" indent="-343535">
              <a:lnSpc>
                <a:spcPct val="100000"/>
              </a:lnSpc>
              <a:spcBef>
                <a:spcPts val="960"/>
              </a:spcBef>
              <a:buAutoNum type="arabicPeriod"/>
              <a:tabLst>
                <a:tab pos="812800" algn="l"/>
                <a:tab pos="813435" algn="l"/>
              </a:tabLst>
            </a:pPr>
            <a:r>
              <a:rPr sz="1600" b="1" dirty="0">
                <a:latin typeface="+mn-lt"/>
                <a:cs typeface="Arial"/>
              </a:rPr>
              <a:t>Países</a:t>
            </a:r>
            <a:r>
              <a:rPr sz="1600" b="1" spc="-80" dirty="0">
                <a:latin typeface="+mn-lt"/>
                <a:cs typeface="Arial"/>
              </a:rPr>
              <a:t> </a:t>
            </a:r>
            <a:r>
              <a:rPr sz="1600" b="1" dirty="0">
                <a:latin typeface="+mn-lt"/>
                <a:cs typeface="Arial"/>
              </a:rPr>
              <a:t>destino:</a:t>
            </a:r>
            <a:r>
              <a:rPr sz="1600" b="1" spc="-45" dirty="0">
                <a:latin typeface="+mn-lt"/>
                <a:cs typeface="Arial"/>
              </a:rPr>
              <a:t> </a:t>
            </a:r>
            <a:r>
              <a:rPr sz="1600" b="1" dirty="0">
                <a:latin typeface="+mn-lt"/>
                <a:cs typeface="Arial"/>
              </a:rPr>
              <a:t>Rusia,</a:t>
            </a:r>
            <a:r>
              <a:rPr sz="1600" b="1" spc="-70" dirty="0">
                <a:latin typeface="+mn-lt"/>
                <a:cs typeface="Arial"/>
              </a:rPr>
              <a:t> </a:t>
            </a:r>
            <a:r>
              <a:rPr sz="1600" b="1" dirty="0">
                <a:latin typeface="+mn-lt"/>
                <a:cs typeface="Arial"/>
              </a:rPr>
              <a:t>Dinamarca,</a:t>
            </a:r>
            <a:r>
              <a:rPr sz="1600" b="1" spc="-55" dirty="0">
                <a:latin typeface="+mn-lt"/>
                <a:cs typeface="Arial"/>
              </a:rPr>
              <a:t> </a:t>
            </a:r>
            <a:r>
              <a:rPr sz="1600" b="1" spc="-10" dirty="0">
                <a:latin typeface="+mn-lt"/>
                <a:cs typeface="Arial"/>
              </a:rPr>
              <a:t>Italia</a:t>
            </a:r>
            <a:endParaRPr sz="1600" dirty="0">
              <a:latin typeface="+mn-lt"/>
              <a:cs typeface="Arial"/>
            </a:endParaRPr>
          </a:p>
          <a:p>
            <a:pPr marL="355600" indent="-343535">
              <a:lnSpc>
                <a:spcPct val="100000"/>
              </a:lnSpc>
              <a:spcBef>
                <a:spcPts val="965"/>
              </a:spcBef>
              <a:buAutoNum type="arabicPeriod"/>
              <a:tabLst>
                <a:tab pos="355600" algn="l"/>
                <a:tab pos="356235" algn="l"/>
              </a:tabLst>
            </a:pPr>
            <a:r>
              <a:rPr sz="1600" b="1" spc="-10" dirty="0">
                <a:latin typeface="+mn-lt"/>
                <a:cs typeface="Arial"/>
              </a:rPr>
              <a:t>Estrategia</a:t>
            </a:r>
            <a:endParaRPr sz="1600" dirty="0">
              <a:latin typeface="+mn-lt"/>
              <a:cs typeface="Arial"/>
            </a:endParaRPr>
          </a:p>
          <a:p>
            <a:pPr marL="812800" lvl="1" indent="-343535">
              <a:lnSpc>
                <a:spcPct val="100000"/>
              </a:lnSpc>
              <a:spcBef>
                <a:spcPts val="960"/>
              </a:spcBef>
              <a:buAutoNum type="arabicPeriod"/>
              <a:tabLst>
                <a:tab pos="812800" algn="l"/>
                <a:tab pos="813435" algn="l"/>
              </a:tabLst>
            </a:pPr>
            <a:r>
              <a:rPr sz="1600" b="1" dirty="0">
                <a:latin typeface="+mn-lt"/>
                <a:cs typeface="Arial"/>
              </a:rPr>
              <a:t>Key</a:t>
            </a:r>
            <a:r>
              <a:rPr sz="1600" b="1" spc="-30" dirty="0">
                <a:latin typeface="+mn-lt"/>
                <a:cs typeface="Arial"/>
              </a:rPr>
              <a:t> </a:t>
            </a:r>
            <a:r>
              <a:rPr sz="1600" b="1" spc="-10" dirty="0">
                <a:latin typeface="+mn-lt"/>
                <a:cs typeface="Arial"/>
              </a:rPr>
              <a:t>points</a:t>
            </a:r>
            <a:endParaRPr sz="1600" dirty="0">
              <a:latin typeface="+mn-lt"/>
              <a:cs typeface="Arial"/>
            </a:endParaRPr>
          </a:p>
          <a:p>
            <a:pPr marL="812800" lvl="1" indent="-343535">
              <a:lnSpc>
                <a:spcPct val="100000"/>
              </a:lnSpc>
              <a:spcBef>
                <a:spcPts val="960"/>
              </a:spcBef>
              <a:buAutoNum type="arabicPeriod"/>
              <a:tabLst>
                <a:tab pos="812800" algn="l"/>
                <a:tab pos="813435" algn="l"/>
              </a:tabLst>
            </a:pPr>
            <a:r>
              <a:rPr sz="1600" b="1" dirty="0">
                <a:latin typeface="+mn-lt"/>
                <a:cs typeface="Arial"/>
              </a:rPr>
              <a:t>Fases</a:t>
            </a:r>
            <a:r>
              <a:rPr sz="1600" b="1" spc="-25" dirty="0">
                <a:latin typeface="+mn-lt"/>
                <a:cs typeface="Arial"/>
              </a:rPr>
              <a:t> </a:t>
            </a:r>
            <a:r>
              <a:rPr sz="1600" b="1" dirty="0">
                <a:latin typeface="+mn-lt"/>
                <a:cs typeface="Arial"/>
              </a:rPr>
              <a:t>de</a:t>
            </a:r>
            <a:r>
              <a:rPr sz="1600" b="1" spc="-30" dirty="0">
                <a:latin typeface="+mn-lt"/>
                <a:cs typeface="Arial"/>
              </a:rPr>
              <a:t> </a:t>
            </a:r>
            <a:r>
              <a:rPr sz="1600" b="1" dirty="0">
                <a:latin typeface="+mn-lt"/>
                <a:cs typeface="Arial"/>
              </a:rPr>
              <a:t>la</a:t>
            </a:r>
            <a:r>
              <a:rPr sz="1600" b="1" spc="-20" dirty="0">
                <a:latin typeface="+mn-lt"/>
                <a:cs typeface="Arial"/>
              </a:rPr>
              <a:t> </a:t>
            </a:r>
            <a:r>
              <a:rPr sz="1600" b="1" spc="-10" dirty="0">
                <a:latin typeface="+mn-lt"/>
                <a:cs typeface="Arial"/>
              </a:rPr>
              <a:t>estrategia</a:t>
            </a:r>
            <a:endParaRPr sz="1600" dirty="0">
              <a:latin typeface="+mn-lt"/>
              <a:cs typeface="Arial"/>
            </a:endParaRPr>
          </a:p>
          <a:p>
            <a:pPr marL="812800" lvl="1" indent="-343535">
              <a:lnSpc>
                <a:spcPct val="100000"/>
              </a:lnSpc>
              <a:spcBef>
                <a:spcPts val="960"/>
              </a:spcBef>
              <a:buAutoNum type="arabicPeriod"/>
              <a:tabLst>
                <a:tab pos="812800" algn="l"/>
                <a:tab pos="813435" algn="l"/>
              </a:tabLst>
            </a:pPr>
            <a:r>
              <a:rPr sz="1600" b="1" spc="-10" dirty="0">
                <a:latin typeface="+mn-lt"/>
                <a:cs typeface="Arial"/>
              </a:rPr>
              <a:t>Acciones</a:t>
            </a:r>
            <a:endParaRPr sz="1600" dirty="0">
              <a:latin typeface="+mn-lt"/>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3</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5446675" cy="1176604"/>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Estrategia de Internacionalización</a:t>
            </a:r>
          </a:p>
          <a:p>
            <a:pPr marL="12700">
              <a:spcBef>
                <a:spcPts val="95"/>
              </a:spcBef>
            </a:pPr>
            <a:r>
              <a:rPr lang="es-ES" sz="1800" spc="-10" dirty="0">
                <a:solidFill>
                  <a:schemeClr val="tx1"/>
                </a:solidFill>
                <a:latin typeface="+mn-lt"/>
              </a:rPr>
              <a:t>Acciones</a:t>
            </a:r>
          </a:p>
          <a:p>
            <a:pPr marL="12700">
              <a:spcBef>
                <a:spcPts val="95"/>
              </a:spcBef>
            </a:pPr>
            <a:endParaRPr lang="es-ES" dirty="0">
              <a:solidFill>
                <a:schemeClr val="tx1"/>
              </a:solidFill>
              <a:latin typeface="+mj-lt"/>
            </a:endParaRPr>
          </a:p>
        </p:txBody>
      </p:sp>
      <p:graphicFrame>
        <p:nvGraphicFramePr>
          <p:cNvPr id="2" name="object 5">
            <a:extLst>
              <a:ext uri="{FF2B5EF4-FFF2-40B4-BE49-F238E27FC236}">
                <a16:creationId xmlns:a16="http://schemas.microsoft.com/office/drawing/2014/main" id="{FC5057F1-6E49-FD95-E3C2-8946AA2129D0}"/>
              </a:ext>
            </a:extLst>
          </p:cNvPr>
          <p:cNvGraphicFramePr>
            <a:graphicFrameLocks noGrp="1"/>
          </p:cNvGraphicFramePr>
          <p:nvPr>
            <p:extLst>
              <p:ext uri="{D42A27DB-BD31-4B8C-83A1-F6EECF244321}">
                <p14:modId xmlns:p14="http://schemas.microsoft.com/office/powerpoint/2010/main" val="2586883262"/>
              </p:ext>
            </p:extLst>
          </p:nvPr>
        </p:nvGraphicFramePr>
        <p:xfrm>
          <a:off x="3276600" y="2330634"/>
          <a:ext cx="8081643" cy="3917767"/>
        </p:xfrm>
        <a:graphic>
          <a:graphicData uri="http://schemas.openxmlformats.org/drawingml/2006/table">
            <a:tbl>
              <a:tblPr firstRow="1" bandRow="1">
                <a:tableStyleId>{2D5ABB26-0587-4C30-8999-92F81FD0307C}</a:tableStyleId>
              </a:tblPr>
              <a:tblGrid>
                <a:gridCol w="1455420">
                  <a:extLst>
                    <a:ext uri="{9D8B030D-6E8A-4147-A177-3AD203B41FA5}">
                      <a16:colId xmlns:a16="http://schemas.microsoft.com/office/drawing/2014/main" val="20000"/>
                    </a:ext>
                  </a:extLst>
                </a:gridCol>
                <a:gridCol w="4415789">
                  <a:extLst>
                    <a:ext uri="{9D8B030D-6E8A-4147-A177-3AD203B41FA5}">
                      <a16:colId xmlns:a16="http://schemas.microsoft.com/office/drawing/2014/main" val="20001"/>
                    </a:ext>
                  </a:extLst>
                </a:gridCol>
                <a:gridCol w="2210434">
                  <a:extLst>
                    <a:ext uri="{9D8B030D-6E8A-4147-A177-3AD203B41FA5}">
                      <a16:colId xmlns:a16="http://schemas.microsoft.com/office/drawing/2014/main" val="20002"/>
                    </a:ext>
                  </a:extLst>
                </a:gridCol>
              </a:tblGrid>
              <a:tr h="305101">
                <a:tc>
                  <a:txBody>
                    <a:bodyPr/>
                    <a:lstStyle/>
                    <a:p>
                      <a:pPr algn="ctr">
                        <a:lnSpc>
                          <a:spcPct val="100000"/>
                        </a:lnSpc>
                        <a:spcBef>
                          <a:spcPts val="260"/>
                        </a:spcBef>
                      </a:pPr>
                      <a:r>
                        <a:rPr sz="1600" b="1" spc="-20" dirty="0">
                          <a:solidFill>
                            <a:srgbClr val="FFFFFF"/>
                          </a:solidFill>
                          <a:latin typeface="+mn-lt"/>
                          <a:cs typeface="Calibri"/>
                        </a:rPr>
                        <a:t>Fase</a:t>
                      </a:r>
                      <a:endParaRPr sz="1600">
                        <a:latin typeface="+mn-lt"/>
                        <a:cs typeface="Calibri"/>
                      </a:endParaRPr>
                    </a:p>
                  </a:txBody>
                  <a:tcPr marL="0" marR="0" marT="3302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accent1"/>
                    </a:solidFill>
                  </a:tcPr>
                </a:tc>
                <a:tc>
                  <a:txBody>
                    <a:bodyPr/>
                    <a:lstStyle/>
                    <a:p>
                      <a:pPr marL="1270" algn="ctr">
                        <a:lnSpc>
                          <a:spcPct val="100000"/>
                        </a:lnSpc>
                        <a:spcBef>
                          <a:spcPts val="260"/>
                        </a:spcBef>
                      </a:pPr>
                      <a:r>
                        <a:rPr sz="1600" b="1" spc="-10" dirty="0">
                          <a:solidFill>
                            <a:srgbClr val="FFFFFF"/>
                          </a:solidFill>
                          <a:latin typeface="+mn-lt"/>
                          <a:cs typeface="Calibri"/>
                        </a:rPr>
                        <a:t>Acción</a:t>
                      </a:r>
                      <a:endParaRPr sz="1600">
                        <a:latin typeface="+mn-lt"/>
                        <a:cs typeface="Calibri"/>
                      </a:endParaRPr>
                    </a:p>
                  </a:txBody>
                  <a:tcPr marL="0" marR="0" marT="3302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accent1"/>
                    </a:solidFill>
                  </a:tcPr>
                </a:tc>
                <a:tc>
                  <a:txBody>
                    <a:bodyPr/>
                    <a:lstStyle/>
                    <a:p>
                      <a:pPr marL="690245">
                        <a:lnSpc>
                          <a:spcPct val="100000"/>
                        </a:lnSpc>
                        <a:spcBef>
                          <a:spcPts val="260"/>
                        </a:spcBef>
                      </a:pPr>
                      <a:r>
                        <a:rPr sz="1600" b="1" spc="-10" dirty="0">
                          <a:solidFill>
                            <a:srgbClr val="FFFFFF"/>
                          </a:solidFill>
                          <a:latin typeface="+mn-lt"/>
                          <a:cs typeface="Calibri"/>
                        </a:rPr>
                        <a:t>Estrategia</a:t>
                      </a:r>
                      <a:endParaRPr sz="1600" dirty="0">
                        <a:latin typeface="+mn-lt"/>
                        <a:cs typeface="Calibri"/>
                      </a:endParaRPr>
                    </a:p>
                  </a:txBody>
                  <a:tcPr marL="0" marR="0" marT="3302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chemeClr val="accent1"/>
                    </a:solidFill>
                  </a:tcPr>
                </a:tc>
                <a:extLst>
                  <a:ext uri="{0D108BD9-81ED-4DB2-BD59-A6C34878D82A}">
                    <a16:rowId xmlns:a16="http://schemas.microsoft.com/office/drawing/2014/main" val="10000"/>
                  </a:ext>
                </a:extLst>
              </a:tr>
              <a:tr h="245583">
                <a:tc rowSpan="6">
                  <a:txBody>
                    <a:bodyPr/>
                    <a:lstStyle/>
                    <a:p>
                      <a:pPr>
                        <a:lnSpc>
                          <a:spcPct val="100000"/>
                        </a:lnSpc>
                      </a:pPr>
                      <a:endParaRPr sz="1000" dirty="0">
                        <a:latin typeface="+mn-lt"/>
                        <a:cs typeface="Times New Roman"/>
                      </a:endParaRPr>
                    </a:p>
                    <a:p>
                      <a:pPr>
                        <a:lnSpc>
                          <a:spcPct val="100000"/>
                        </a:lnSpc>
                      </a:pPr>
                      <a:endParaRPr sz="1000" dirty="0">
                        <a:latin typeface="+mn-lt"/>
                        <a:cs typeface="Times New Roman"/>
                      </a:endParaRPr>
                    </a:p>
                    <a:p>
                      <a:pPr>
                        <a:lnSpc>
                          <a:spcPct val="100000"/>
                        </a:lnSpc>
                      </a:pPr>
                      <a:endParaRPr sz="1000" dirty="0">
                        <a:latin typeface="+mn-lt"/>
                        <a:cs typeface="Times New Roman"/>
                      </a:endParaRPr>
                    </a:p>
                    <a:p>
                      <a:pPr>
                        <a:lnSpc>
                          <a:spcPct val="100000"/>
                        </a:lnSpc>
                        <a:spcBef>
                          <a:spcPts val="40"/>
                        </a:spcBef>
                      </a:pPr>
                      <a:endParaRPr sz="1000" dirty="0">
                        <a:latin typeface="+mn-lt"/>
                        <a:cs typeface="Times New Roman"/>
                      </a:endParaRPr>
                    </a:p>
                    <a:p>
                      <a:pPr marL="91440">
                        <a:lnSpc>
                          <a:spcPct val="100000"/>
                        </a:lnSpc>
                      </a:pPr>
                      <a:r>
                        <a:rPr sz="1000" dirty="0">
                          <a:latin typeface="+mn-lt"/>
                          <a:cs typeface="Arial"/>
                        </a:rPr>
                        <a:t>Fase</a:t>
                      </a:r>
                      <a:r>
                        <a:rPr sz="1000" spc="-25" dirty="0">
                          <a:latin typeface="+mn-lt"/>
                          <a:cs typeface="Arial"/>
                        </a:rPr>
                        <a:t> </a:t>
                      </a:r>
                      <a:r>
                        <a:rPr sz="1000" spc="-50" dirty="0">
                          <a:latin typeface="+mn-lt"/>
                          <a:cs typeface="Arial"/>
                        </a:rPr>
                        <a:t>1</a:t>
                      </a:r>
                      <a:endParaRPr sz="1000" dirty="0">
                        <a:latin typeface="+mn-lt"/>
                        <a:cs typeface="Arial"/>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ACA"/>
                    </a:solidFill>
                  </a:tcPr>
                </a:tc>
                <a:tc>
                  <a:txBody>
                    <a:bodyPr/>
                    <a:lstStyle/>
                    <a:p>
                      <a:pPr marL="91440">
                        <a:lnSpc>
                          <a:spcPct val="100000"/>
                        </a:lnSpc>
                        <a:spcBef>
                          <a:spcPts val="375"/>
                        </a:spcBef>
                      </a:pPr>
                      <a:r>
                        <a:rPr sz="1000" dirty="0">
                          <a:latin typeface="+mn-lt"/>
                          <a:cs typeface="Arial"/>
                        </a:rPr>
                        <a:t>Contacto</a:t>
                      </a:r>
                      <a:r>
                        <a:rPr sz="1000" spc="-40" dirty="0">
                          <a:latin typeface="+mn-lt"/>
                          <a:cs typeface="Arial"/>
                        </a:rPr>
                        <a:t> </a:t>
                      </a:r>
                      <a:r>
                        <a:rPr sz="1000" dirty="0">
                          <a:latin typeface="+mn-lt"/>
                          <a:cs typeface="Arial"/>
                        </a:rPr>
                        <a:t>con</a:t>
                      </a:r>
                      <a:r>
                        <a:rPr sz="1000" spc="-25" dirty="0">
                          <a:latin typeface="+mn-lt"/>
                          <a:cs typeface="Arial"/>
                        </a:rPr>
                        <a:t> </a:t>
                      </a:r>
                      <a:r>
                        <a:rPr sz="1000" dirty="0">
                          <a:latin typeface="+mn-lt"/>
                          <a:cs typeface="Arial"/>
                        </a:rPr>
                        <a:t>comerciales</a:t>
                      </a:r>
                      <a:r>
                        <a:rPr sz="1000" spc="-40" dirty="0">
                          <a:latin typeface="+mn-lt"/>
                          <a:cs typeface="Arial"/>
                        </a:rPr>
                        <a:t> </a:t>
                      </a:r>
                      <a:r>
                        <a:rPr sz="1000" dirty="0">
                          <a:latin typeface="+mn-lt"/>
                          <a:cs typeface="Arial"/>
                        </a:rPr>
                        <a:t>de</a:t>
                      </a:r>
                      <a:r>
                        <a:rPr sz="1000" spc="-25" dirty="0">
                          <a:latin typeface="+mn-lt"/>
                          <a:cs typeface="Arial"/>
                        </a:rPr>
                        <a:t> </a:t>
                      </a:r>
                      <a:r>
                        <a:rPr sz="1000" spc="-10" dirty="0">
                          <a:latin typeface="+mn-lt"/>
                          <a:cs typeface="Arial"/>
                        </a:rPr>
                        <a:t>referencia</a:t>
                      </a:r>
                      <a:endParaRPr sz="1000">
                        <a:latin typeface="+mn-lt"/>
                        <a:cs typeface="Arial"/>
                      </a:endParaRPr>
                    </a:p>
                  </a:txBody>
                  <a:tcPr marL="0" marR="0" marT="4762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ACA"/>
                    </a:solidFill>
                  </a:tcPr>
                </a:tc>
                <a:tc>
                  <a:txBody>
                    <a:bodyPr/>
                    <a:lstStyle/>
                    <a:p>
                      <a:pPr marL="92075">
                        <a:lnSpc>
                          <a:spcPct val="100000"/>
                        </a:lnSpc>
                        <a:spcBef>
                          <a:spcPts val="375"/>
                        </a:spcBef>
                      </a:pPr>
                      <a:r>
                        <a:rPr sz="1000" dirty="0">
                          <a:latin typeface="+mn-lt"/>
                          <a:cs typeface="Arial"/>
                        </a:rPr>
                        <a:t>Comunicación</a:t>
                      </a:r>
                      <a:r>
                        <a:rPr sz="1000" spc="-20" dirty="0">
                          <a:latin typeface="+mn-lt"/>
                          <a:cs typeface="Arial"/>
                        </a:rPr>
                        <a:t> </a:t>
                      </a:r>
                      <a:r>
                        <a:rPr sz="1000" dirty="0">
                          <a:latin typeface="+mn-lt"/>
                          <a:cs typeface="Arial"/>
                        </a:rPr>
                        <a:t>y</a:t>
                      </a:r>
                      <a:r>
                        <a:rPr sz="1000" spc="-20" dirty="0">
                          <a:latin typeface="+mn-lt"/>
                          <a:cs typeface="Arial"/>
                        </a:rPr>
                        <a:t> RR.PP</a:t>
                      </a:r>
                      <a:endParaRPr sz="1000">
                        <a:latin typeface="+mn-lt"/>
                        <a:cs typeface="Arial"/>
                      </a:endParaRPr>
                    </a:p>
                  </a:txBody>
                  <a:tcPr marL="0" marR="0" marT="4762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ACA"/>
                    </a:solidFill>
                  </a:tcPr>
                </a:tc>
                <a:extLst>
                  <a:ext uri="{0D108BD9-81ED-4DB2-BD59-A6C34878D82A}">
                    <a16:rowId xmlns:a16="http://schemas.microsoft.com/office/drawing/2014/main" val="10001"/>
                  </a:ext>
                </a:extLst>
              </a:tr>
              <a:tr h="388310">
                <a:tc vMerge="1">
                  <a:txBody>
                    <a:bodyPr/>
                    <a:lstStyle/>
                    <a:p>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ACA"/>
                    </a:solidFill>
                  </a:tcPr>
                </a:tc>
                <a:tc>
                  <a:txBody>
                    <a:bodyPr/>
                    <a:lstStyle/>
                    <a:p>
                      <a:pPr marL="91440" marR="516890">
                        <a:lnSpc>
                          <a:spcPct val="100000"/>
                        </a:lnSpc>
                        <a:spcBef>
                          <a:spcPts val="330"/>
                        </a:spcBef>
                      </a:pPr>
                      <a:r>
                        <a:rPr sz="1000" dirty="0">
                          <a:latin typeface="+mn-lt"/>
                          <a:cs typeface="Arial"/>
                        </a:rPr>
                        <a:t>Desarrollar</a:t>
                      </a:r>
                      <a:r>
                        <a:rPr sz="1000" spc="-50" dirty="0">
                          <a:latin typeface="+mn-lt"/>
                          <a:cs typeface="Arial"/>
                        </a:rPr>
                        <a:t> </a:t>
                      </a:r>
                      <a:r>
                        <a:rPr sz="1000" dirty="0">
                          <a:latin typeface="+mn-lt"/>
                          <a:cs typeface="Arial"/>
                        </a:rPr>
                        <a:t>documentación</a:t>
                      </a:r>
                      <a:r>
                        <a:rPr sz="1000" spc="-65" dirty="0">
                          <a:latin typeface="+mn-lt"/>
                          <a:cs typeface="Arial"/>
                        </a:rPr>
                        <a:t> </a:t>
                      </a:r>
                      <a:r>
                        <a:rPr sz="1000" dirty="0">
                          <a:latin typeface="+mn-lt"/>
                          <a:cs typeface="Arial"/>
                        </a:rPr>
                        <a:t>técnica</a:t>
                      </a:r>
                      <a:r>
                        <a:rPr sz="1000" spc="-60" dirty="0">
                          <a:latin typeface="+mn-lt"/>
                          <a:cs typeface="Arial"/>
                        </a:rPr>
                        <a:t> </a:t>
                      </a:r>
                      <a:r>
                        <a:rPr sz="1000" dirty="0">
                          <a:latin typeface="+mn-lt"/>
                          <a:cs typeface="Arial"/>
                        </a:rPr>
                        <a:t>multilingüe</a:t>
                      </a:r>
                      <a:r>
                        <a:rPr sz="1000" spc="-40" dirty="0">
                          <a:latin typeface="+mn-lt"/>
                          <a:cs typeface="Arial"/>
                        </a:rPr>
                        <a:t> </a:t>
                      </a:r>
                      <a:r>
                        <a:rPr sz="1000" spc="-10" dirty="0">
                          <a:latin typeface="+mn-lt"/>
                          <a:cs typeface="Arial"/>
                        </a:rPr>
                        <a:t>(instrucciones, manuales…)</a:t>
                      </a:r>
                      <a:endParaRPr sz="1000" dirty="0">
                        <a:latin typeface="+mn-lt"/>
                        <a:cs typeface="Arial"/>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92075">
                        <a:lnSpc>
                          <a:spcPct val="100000"/>
                        </a:lnSpc>
                        <a:spcBef>
                          <a:spcPts val="990"/>
                        </a:spcBef>
                      </a:pPr>
                      <a:r>
                        <a:rPr sz="1000" dirty="0">
                          <a:latin typeface="+mn-lt"/>
                          <a:cs typeface="Arial"/>
                        </a:rPr>
                        <a:t>Comunicación</a:t>
                      </a:r>
                      <a:r>
                        <a:rPr sz="1000" spc="-20" dirty="0">
                          <a:latin typeface="+mn-lt"/>
                          <a:cs typeface="Arial"/>
                        </a:rPr>
                        <a:t> </a:t>
                      </a:r>
                      <a:r>
                        <a:rPr sz="1000" dirty="0">
                          <a:latin typeface="+mn-lt"/>
                          <a:cs typeface="Arial"/>
                        </a:rPr>
                        <a:t>y</a:t>
                      </a:r>
                      <a:r>
                        <a:rPr sz="1000" spc="-20" dirty="0">
                          <a:latin typeface="+mn-lt"/>
                          <a:cs typeface="Arial"/>
                        </a:rPr>
                        <a:t> RR.PP</a:t>
                      </a:r>
                      <a:endParaRPr sz="1000">
                        <a:latin typeface="+mn-lt"/>
                        <a:cs typeface="Arial"/>
                      </a:endParaRPr>
                    </a:p>
                  </a:txBody>
                  <a:tcPr marL="0" marR="0" marT="12573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extLst>
                  <a:ext uri="{0D108BD9-81ED-4DB2-BD59-A6C34878D82A}">
                    <a16:rowId xmlns:a16="http://schemas.microsoft.com/office/drawing/2014/main" val="10002"/>
                  </a:ext>
                </a:extLst>
              </a:tr>
              <a:tr h="235182">
                <a:tc vMerge="1">
                  <a:txBody>
                    <a:bodyPr/>
                    <a:lstStyle/>
                    <a:p>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ACA"/>
                    </a:solidFill>
                  </a:tcPr>
                </a:tc>
                <a:tc>
                  <a:txBody>
                    <a:bodyPr/>
                    <a:lstStyle/>
                    <a:p>
                      <a:pPr marL="91440">
                        <a:lnSpc>
                          <a:spcPct val="100000"/>
                        </a:lnSpc>
                        <a:spcBef>
                          <a:spcPts val="330"/>
                        </a:spcBef>
                      </a:pPr>
                      <a:r>
                        <a:rPr sz="1000" dirty="0">
                          <a:latin typeface="+mn-lt"/>
                          <a:cs typeface="Arial"/>
                        </a:rPr>
                        <a:t>Traducción</a:t>
                      </a:r>
                      <a:r>
                        <a:rPr sz="1000" spc="-40" dirty="0">
                          <a:latin typeface="+mn-lt"/>
                          <a:cs typeface="Arial"/>
                        </a:rPr>
                        <a:t> </a:t>
                      </a:r>
                      <a:r>
                        <a:rPr sz="1000" dirty="0">
                          <a:latin typeface="+mn-lt"/>
                          <a:cs typeface="Arial"/>
                        </a:rPr>
                        <a:t>de</a:t>
                      </a:r>
                      <a:r>
                        <a:rPr sz="1000" spc="-30" dirty="0">
                          <a:latin typeface="+mn-lt"/>
                          <a:cs typeface="Arial"/>
                        </a:rPr>
                        <a:t> </a:t>
                      </a:r>
                      <a:r>
                        <a:rPr sz="1000" dirty="0">
                          <a:latin typeface="+mn-lt"/>
                          <a:cs typeface="Arial"/>
                        </a:rPr>
                        <a:t>la</a:t>
                      </a:r>
                      <a:r>
                        <a:rPr sz="1000" spc="-15" dirty="0">
                          <a:latin typeface="+mn-lt"/>
                          <a:cs typeface="Arial"/>
                        </a:rPr>
                        <a:t> </a:t>
                      </a:r>
                      <a:r>
                        <a:rPr sz="1000" dirty="0">
                          <a:latin typeface="+mn-lt"/>
                          <a:cs typeface="Arial"/>
                        </a:rPr>
                        <a:t>web</a:t>
                      </a:r>
                      <a:r>
                        <a:rPr sz="1000" spc="-5" dirty="0">
                          <a:latin typeface="+mn-lt"/>
                          <a:cs typeface="Arial"/>
                        </a:rPr>
                        <a:t> </a:t>
                      </a:r>
                      <a:r>
                        <a:rPr sz="1000" dirty="0">
                          <a:latin typeface="+mn-lt"/>
                          <a:cs typeface="Arial"/>
                        </a:rPr>
                        <a:t>a</a:t>
                      </a:r>
                      <a:r>
                        <a:rPr sz="1000" spc="-25" dirty="0">
                          <a:latin typeface="+mn-lt"/>
                          <a:cs typeface="Arial"/>
                        </a:rPr>
                        <a:t> </a:t>
                      </a:r>
                      <a:r>
                        <a:rPr sz="1000" dirty="0">
                          <a:latin typeface="+mn-lt"/>
                          <a:cs typeface="Arial"/>
                        </a:rPr>
                        <a:t>los</a:t>
                      </a:r>
                      <a:r>
                        <a:rPr sz="1000" spc="-15" dirty="0">
                          <a:latin typeface="+mn-lt"/>
                          <a:cs typeface="Arial"/>
                        </a:rPr>
                        <a:t> </a:t>
                      </a:r>
                      <a:r>
                        <a:rPr sz="1000" dirty="0">
                          <a:latin typeface="+mn-lt"/>
                          <a:cs typeface="Arial"/>
                        </a:rPr>
                        <a:t>idiomas</a:t>
                      </a:r>
                      <a:r>
                        <a:rPr sz="1000" spc="-25" dirty="0">
                          <a:latin typeface="+mn-lt"/>
                          <a:cs typeface="Arial"/>
                        </a:rPr>
                        <a:t> </a:t>
                      </a:r>
                      <a:r>
                        <a:rPr sz="1000" dirty="0">
                          <a:latin typeface="+mn-lt"/>
                          <a:cs typeface="Arial"/>
                        </a:rPr>
                        <a:t>de</a:t>
                      </a:r>
                      <a:r>
                        <a:rPr sz="1000" spc="-25" dirty="0">
                          <a:latin typeface="+mn-lt"/>
                          <a:cs typeface="Arial"/>
                        </a:rPr>
                        <a:t> </a:t>
                      </a:r>
                      <a:r>
                        <a:rPr sz="1000" spc="-10" dirty="0">
                          <a:latin typeface="+mn-lt"/>
                          <a:cs typeface="Arial"/>
                        </a:rPr>
                        <a:t>referencia</a:t>
                      </a:r>
                      <a:endParaRPr sz="1000">
                        <a:latin typeface="+mn-lt"/>
                        <a:cs typeface="Arial"/>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tc>
                  <a:txBody>
                    <a:bodyPr/>
                    <a:lstStyle/>
                    <a:p>
                      <a:pPr marL="92075">
                        <a:lnSpc>
                          <a:spcPct val="100000"/>
                        </a:lnSpc>
                        <a:spcBef>
                          <a:spcPts val="330"/>
                        </a:spcBef>
                      </a:pPr>
                      <a:r>
                        <a:rPr sz="1000" spc="-10" dirty="0">
                          <a:latin typeface="+mn-lt"/>
                          <a:cs typeface="Arial"/>
                        </a:rPr>
                        <a:t>Digital</a:t>
                      </a:r>
                      <a:endParaRPr sz="1000">
                        <a:latin typeface="+mn-lt"/>
                        <a:cs typeface="Arial"/>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extLst>
                  <a:ext uri="{0D108BD9-81ED-4DB2-BD59-A6C34878D82A}">
                    <a16:rowId xmlns:a16="http://schemas.microsoft.com/office/drawing/2014/main" val="10003"/>
                  </a:ext>
                </a:extLst>
              </a:tr>
              <a:tr h="235759">
                <a:tc vMerge="1">
                  <a:txBody>
                    <a:bodyPr/>
                    <a:lstStyle/>
                    <a:p>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ACA"/>
                    </a:solidFill>
                  </a:tcPr>
                </a:tc>
                <a:tc>
                  <a:txBody>
                    <a:bodyPr/>
                    <a:lstStyle/>
                    <a:p>
                      <a:pPr marL="91440">
                        <a:lnSpc>
                          <a:spcPct val="100000"/>
                        </a:lnSpc>
                        <a:spcBef>
                          <a:spcPts val="334"/>
                        </a:spcBef>
                      </a:pPr>
                      <a:r>
                        <a:rPr sz="1000" dirty="0">
                          <a:latin typeface="+mn-lt"/>
                          <a:cs typeface="Arial"/>
                        </a:rPr>
                        <a:t>Vídeos</a:t>
                      </a:r>
                      <a:r>
                        <a:rPr sz="1000" spc="-5" dirty="0">
                          <a:latin typeface="+mn-lt"/>
                          <a:cs typeface="Arial"/>
                        </a:rPr>
                        <a:t> </a:t>
                      </a:r>
                      <a:r>
                        <a:rPr sz="1000" spc="-10" dirty="0">
                          <a:latin typeface="+mn-lt"/>
                          <a:cs typeface="Arial"/>
                        </a:rPr>
                        <a:t>demostrativos</a:t>
                      </a:r>
                      <a:r>
                        <a:rPr sz="1000" spc="-40" dirty="0">
                          <a:latin typeface="+mn-lt"/>
                          <a:cs typeface="Arial"/>
                        </a:rPr>
                        <a:t> </a:t>
                      </a:r>
                      <a:r>
                        <a:rPr sz="1000" dirty="0">
                          <a:latin typeface="+mn-lt"/>
                          <a:cs typeface="Arial"/>
                        </a:rPr>
                        <a:t>del producto</a:t>
                      </a:r>
                      <a:r>
                        <a:rPr sz="1000" spc="-35" dirty="0">
                          <a:latin typeface="+mn-lt"/>
                          <a:cs typeface="Arial"/>
                        </a:rPr>
                        <a:t> </a:t>
                      </a:r>
                      <a:r>
                        <a:rPr sz="1000" dirty="0">
                          <a:latin typeface="+mn-lt"/>
                          <a:cs typeface="Arial"/>
                        </a:rPr>
                        <a:t>en</a:t>
                      </a:r>
                      <a:r>
                        <a:rPr sz="1000" spc="-10" dirty="0">
                          <a:latin typeface="+mn-lt"/>
                          <a:cs typeface="Arial"/>
                        </a:rPr>
                        <a:t> idioma</a:t>
                      </a:r>
                      <a:endParaRPr sz="1000" dirty="0">
                        <a:latin typeface="+mn-lt"/>
                        <a:cs typeface="Arial"/>
                      </a:endParaRPr>
                    </a:p>
                  </a:txBody>
                  <a:tcPr marL="0" marR="0" marT="4254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92075">
                        <a:lnSpc>
                          <a:spcPct val="100000"/>
                        </a:lnSpc>
                        <a:spcBef>
                          <a:spcPts val="334"/>
                        </a:spcBef>
                      </a:pPr>
                      <a:r>
                        <a:rPr sz="1000" dirty="0">
                          <a:latin typeface="+mn-lt"/>
                          <a:cs typeface="Arial"/>
                        </a:rPr>
                        <a:t>Comunicación</a:t>
                      </a:r>
                      <a:r>
                        <a:rPr sz="1000" spc="-20" dirty="0">
                          <a:latin typeface="+mn-lt"/>
                          <a:cs typeface="Arial"/>
                        </a:rPr>
                        <a:t> </a:t>
                      </a:r>
                      <a:r>
                        <a:rPr sz="1000" dirty="0">
                          <a:latin typeface="+mn-lt"/>
                          <a:cs typeface="Arial"/>
                        </a:rPr>
                        <a:t>y</a:t>
                      </a:r>
                      <a:r>
                        <a:rPr sz="1000" spc="-20" dirty="0">
                          <a:latin typeface="+mn-lt"/>
                          <a:cs typeface="Arial"/>
                        </a:rPr>
                        <a:t> RR.PP</a:t>
                      </a:r>
                      <a:endParaRPr sz="1000">
                        <a:latin typeface="+mn-lt"/>
                        <a:cs typeface="Arial"/>
                      </a:endParaRPr>
                    </a:p>
                  </a:txBody>
                  <a:tcPr marL="0" marR="0" marT="4254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extLst>
                  <a:ext uri="{0D108BD9-81ED-4DB2-BD59-A6C34878D82A}">
                    <a16:rowId xmlns:a16="http://schemas.microsoft.com/office/drawing/2014/main" val="10004"/>
                  </a:ext>
                </a:extLst>
              </a:tr>
              <a:tr h="235182">
                <a:tc vMerge="1">
                  <a:txBody>
                    <a:bodyPr/>
                    <a:lstStyle/>
                    <a:p>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ACA"/>
                    </a:solidFill>
                  </a:tcPr>
                </a:tc>
                <a:tc>
                  <a:txBody>
                    <a:bodyPr/>
                    <a:lstStyle/>
                    <a:p>
                      <a:pPr marL="91440">
                        <a:lnSpc>
                          <a:spcPct val="100000"/>
                        </a:lnSpc>
                        <a:spcBef>
                          <a:spcPts val="334"/>
                        </a:spcBef>
                      </a:pPr>
                      <a:r>
                        <a:rPr sz="1000" dirty="0">
                          <a:latin typeface="+mn-lt"/>
                          <a:cs typeface="Arial"/>
                        </a:rPr>
                        <a:t>Atención</a:t>
                      </a:r>
                      <a:r>
                        <a:rPr sz="1000" spc="-35" dirty="0">
                          <a:latin typeface="+mn-lt"/>
                          <a:cs typeface="Arial"/>
                        </a:rPr>
                        <a:t> </a:t>
                      </a:r>
                      <a:r>
                        <a:rPr sz="1000" dirty="0">
                          <a:latin typeface="+mn-lt"/>
                          <a:cs typeface="Arial"/>
                        </a:rPr>
                        <a:t>al</a:t>
                      </a:r>
                      <a:r>
                        <a:rPr sz="1000" spc="-25" dirty="0">
                          <a:latin typeface="+mn-lt"/>
                          <a:cs typeface="Arial"/>
                        </a:rPr>
                        <a:t> </a:t>
                      </a:r>
                      <a:r>
                        <a:rPr sz="1000" dirty="0">
                          <a:latin typeface="+mn-lt"/>
                          <a:cs typeface="Arial"/>
                        </a:rPr>
                        <a:t>cliente</a:t>
                      </a:r>
                      <a:r>
                        <a:rPr sz="1000" spc="-20" dirty="0">
                          <a:latin typeface="+mn-lt"/>
                          <a:cs typeface="Arial"/>
                        </a:rPr>
                        <a:t> </a:t>
                      </a:r>
                      <a:r>
                        <a:rPr sz="1000" spc="-10" dirty="0">
                          <a:latin typeface="+mn-lt"/>
                          <a:cs typeface="Arial"/>
                        </a:rPr>
                        <a:t>multilingüe</a:t>
                      </a:r>
                      <a:endParaRPr sz="1000">
                        <a:latin typeface="+mn-lt"/>
                        <a:cs typeface="Arial"/>
                      </a:endParaRPr>
                    </a:p>
                  </a:txBody>
                  <a:tcPr marL="0" marR="0" marT="4254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tc>
                  <a:txBody>
                    <a:bodyPr/>
                    <a:lstStyle/>
                    <a:p>
                      <a:pPr marL="92075">
                        <a:lnSpc>
                          <a:spcPct val="100000"/>
                        </a:lnSpc>
                        <a:spcBef>
                          <a:spcPts val="334"/>
                        </a:spcBef>
                      </a:pPr>
                      <a:r>
                        <a:rPr sz="1000" dirty="0">
                          <a:latin typeface="+mn-lt"/>
                          <a:cs typeface="Arial"/>
                        </a:rPr>
                        <a:t>Comunicación</a:t>
                      </a:r>
                      <a:r>
                        <a:rPr sz="1000" spc="-20" dirty="0">
                          <a:latin typeface="+mn-lt"/>
                          <a:cs typeface="Arial"/>
                        </a:rPr>
                        <a:t> </a:t>
                      </a:r>
                      <a:r>
                        <a:rPr sz="1000" dirty="0">
                          <a:latin typeface="+mn-lt"/>
                          <a:cs typeface="Arial"/>
                        </a:rPr>
                        <a:t>y</a:t>
                      </a:r>
                      <a:r>
                        <a:rPr sz="1000" spc="-20" dirty="0">
                          <a:latin typeface="+mn-lt"/>
                          <a:cs typeface="Arial"/>
                        </a:rPr>
                        <a:t> RR.PP</a:t>
                      </a:r>
                      <a:endParaRPr sz="1000">
                        <a:latin typeface="+mn-lt"/>
                        <a:cs typeface="Arial"/>
                      </a:endParaRPr>
                    </a:p>
                  </a:txBody>
                  <a:tcPr marL="0" marR="0" marT="4254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extLst>
                  <a:ext uri="{0D108BD9-81ED-4DB2-BD59-A6C34878D82A}">
                    <a16:rowId xmlns:a16="http://schemas.microsoft.com/office/drawing/2014/main" val="10005"/>
                  </a:ext>
                </a:extLst>
              </a:tr>
              <a:tr h="235759">
                <a:tc vMerge="1">
                  <a:txBody>
                    <a:bodyPr/>
                    <a:lstStyle/>
                    <a:p>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ACACA"/>
                    </a:solidFill>
                  </a:tcPr>
                </a:tc>
                <a:tc>
                  <a:txBody>
                    <a:bodyPr/>
                    <a:lstStyle/>
                    <a:p>
                      <a:pPr marL="91440">
                        <a:lnSpc>
                          <a:spcPct val="100000"/>
                        </a:lnSpc>
                        <a:spcBef>
                          <a:spcPts val="330"/>
                        </a:spcBef>
                      </a:pPr>
                      <a:r>
                        <a:rPr sz="1000" dirty="0">
                          <a:latin typeface="+mn-lt"/>
                          <a:cs typeface="Arial"/>
                        </a:rPr>
                        <a:t>SEO</a:t>
                      </a:r>
                      <a:r>
                        <a:rPr sz="1000" spc="-15" dirty="0">
                          <a:latin typeface="+mn-lt"/>
                          <a:cs typeface="Arial"/>
                        </a:rPr>
                        <a:t> </a:t>
                      </a:r>
                      <a:r>
                        <a:rPr sz="1000" spc="-10" dirty="0">
                          <a:latin typeface="+mn-lt"/>
                          <a:cs typeface="Arial"/>
                        </a:rPr>
                        <a:t>Internacional</a:t>
                      </a:r>
                      <a:endParaRPr sz="1000">
                        <a:latin typeface="+mn-lt"/>
                        <a:cs typeface="Arial"/>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92075">
                        <a:lnSpc>
                          <a:spcPct val="100000"/>
                        </a:lnSpc>
                        <a:spcBef>
                          <a:spcPts val="330"/>
                        </a:spcBef>
                      </a:pPr>
                      <a:r>
                        <a:rPr sz="1000" spc="-10" dirty="0">
                          <a:latin typeface="+mn-lt"/>
                          <a:cs typeface="Arial"/>
                        </a:rPr>
                        <a:t>Digital</a:t>
                      </a:r>
                      <a:endParaRPr sz="1000">
                        <a:latin typeface="+mn-lt"/>
                        <a:cs typeface="Arial"/>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extLst>
                  <a:ext uri="{0D108BD9-81ED-4DB2-BD59-A6C34878D82A}">
                    <a16:rowId xmlns:a16="http://schemas.microsoft.com/office/drawing/2014/main" val="10006"/>
                  </a:ext>
                </a:extLst>
              </a:tr>
              <a:tr h="235759">
                <a:tc rowSpan="5">
                  <a:txBody>
                    <a:bodyPr/>
                    <a:lstStyle/>
                    <a:p>
                      <a:pPr>
                        <a:lnSpc>
                          <a:spcPct val="100000"/>
                        </a:lnSpc>
                      </a:pPr>
                      <a:endParaRPr sz="1000">
                        <a:latin typeface="+mn-lt"/>
                        <a:cs typeface="Times New Roman"/>
                      </a:endParaRPr>
                    </a:p>
                    <a:p>
                      <a:pPr>
                        <a:lnSpc>
                          <a:spcPct val="100000"/>
                        </a:lnSpc>
                      </a:pPr>
                      <a:endParaRPr sz="1000">
                        <a:latin typeface="+mn-lt"/>
                        <a:cs typeface="Times New Roman"/>
                      </a:endParaRPr>
                    </a:p>
                    <a:p>
                      <a:pPr>
                        <a:lnSpc>
                          <a:spcPct val="100000"/>
                        </a:lnSpc>
                      </a:pPr>
                      <a:endParaRPr sz="1000">
                        <a:latin typeface="+mn-lt"/>
                        <a:cs typeface="Times New Roman"/>
                      </a:endParaRPr>
                    </a:p>
                    <a:p>
                      <a:pPr marL="91440">
                        <a:lnSpc>
                          <a:spcPct val="100000"/>
                        </a:lnSpc>
                        <a:spcBef>
                          <a:spcPts val="935"/>
                        </a:spcBef>
                      </a:pPr>
                      <a:r>
                        <a:rPr sz="1000" dirty="0">
                          <a:latin typeface="+mn-lt"/>
                          <a:cs typeface="Arial"/>
                        </a:rPr>
                        <a:t>Fase</a:t>
                      </a:r>
                      <a:r>
                        <a:rPr sz="1000" spc="-25" dirty="0">
                          <a:latin typeface="+mn-lt"/>
                          <a:cs typeface="Arial"/>
                        </a:rPr>
                        <a:t> </a:t>
                      </a:r>
                      <a:r>
                        <a:rPr sz="1000" spc="-50" dirty="0">
                          <a:latin typeface="+mn-lt"/>
                          <a:cs typeface="Arial"/>
                        </a:rPr>
                        <a:t>2</a:t>
                      </a:r>
                      <a:endParaRPr sz="1000">
                        <a:latin typeface="+mn-lt"/>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tc>
                  <a:txBody>
                    <a:bodyPr/>
                    <a:lstStyle/>
                    <a:p>
                      <a:pPr marL="91440">
                        <a:lnSpc>
                          <a:spcPct val="100000"/>
                        </a:lnSpc>
                        <a:spcBef>
                          <a:spcPts val="334"/>
                        </a:spcBef>
                      </a:pPr>
                      <a:r>
                        <a:rPr sz="1000" dirty="0">
                          <a:latin typeface="+mn-lt"/>
                          <a:cs typeface="Arial"/>
                        </a:rPr>
                        <a:t>Publicidad</a:t>
                      </a:r>
                      <a:r>
                        <a:rPr sz="1000" spc="-15" dirty="0">
                          <a:latin typeface="+mn-lt"/>
                          <a:cs typeface="Arial"/>
                        </a:rPr>
                        <a:t> </a:t>
                      </a:r>
                      <a:r>
                        <a:rPr sz="1000" dirty="0">
                          <a:latin typeface="+mn-lt"/>
                          <a:cs typeface="Arial"/>
                        </a:rPr>
                        <a:t>en</a:t>
                      </a:r>
                      <a:r>
                        <a:rPr sz="1000" spc="-45" dirty="0">
                          <a:latin typeface="+mn-lt"/>
                          <a:cs typeface="Arial"/>
                        </a:rPr>
                        <a:t> </a:t>
                      </a:r>
                      <a:r>
                        <a:rPr sz="1000" dirty="0">
                          <a:latin typeface="+mn-lt"/>
                          <a:cs typeface="Arial"/>
                        </a:rPr>
                        <a:t>blog</a:t>
                      </a:r>
                      <a:r>
                        <a:rPr sz="1000" spc="-35" dirty="0">
                          <a:latin typeface="+mn-lt"/>
                          <a:cs typeface="Arial"/>
                        </a:rPr>
                        <a:t> </a:t>
                      </a:r>
                      <a:r>
                        <a:rPr sz="1000" dirty="0">
                          <a:latin typeface="+mn-lt"/>
                          <a:cs typeface="Arial"/>
                        </a:rPr>
                        <a:t>especializados</a:t>
                      </a:r>
                      <a:r>
                        <a:rPr sz="1000" spc="-10" dirty="0">
                          <a:latin typeface="+mn-lt"/>
                          <a:cs typeface="Arial"/>
                        </a:rPr>
                        <a:t> </a:t>
                      </a:r>
                      <a:r>
                        <a:rPr sz="1000" dirty="0">
                          <a:latin typeface="+mn-lt"/>
                          <a:cs typeface="Arial"/>
                        </a:rPr>
                        <a:t>del</a:t>
                      </a:r>
                      <a:r>
                        <a:rPr sz="1000" spc="-35" dirty="0">
                          <a:latin typeface="+mn-lt"/>
                          <a:cs typeface="Arial"/>
                        </a:rPr>
                        <a:t> </a:t>
                      </a:r>
                      <a:r>
                        <a:rPr sz="1000" spc="-10" dirty="0">
                          <a:latin typeface="+mn-lt"/>
                          <a:cs typeface="Arial"/>
                        </a:rPr>
                        <a:t>sector</a:t>
                      </a:r>
                      <a:endParaRPr sz="1000">
                        <a:latin typeface="+mn-lt"/>
                        <a:cs typeface="Arial"/>
                      </a:endParaRPr>
                    </a:p>
                  </a:txBody>
                  <a:tcPr marL="0" marR="0" marT="4254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tc>
                  <a:txBody>
                    <a:bodyPr/>
                    <a:lstStyle/>
                    <a:p>
                      <a:pPr marL="92075">
                        <a:lnSpc>
                          <a:spcPct val="100000"/>
                        </a:lnSpc>
                        <a:spcBef>
                          <a:spcPts val="334"/>
                        </a:spcBef>
                      </a:pPr>
                      <a:r>
                        <a:rPr sz="1000" spc="-10" dirty="0">
                          <a:latin typeface="+mn-lt"/>
                          <a:cs typeface="Arial"/>
                        </a:rPr>
                        <a:t>Digital</a:t>
                      </a:r>
                      <a:endParaRPr sz="1000">
                        <a:latin typeface="+mn-lt"/>
                        <a:cs typeface="Arial"/>
                      </a:endParaRPr>
                    </a:p>
                  </a:txBody>
                  <a:tcPr marL="0" marR="0" marT="4254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extLst>
                  <a:ext uri="{0D108BD9-81ED-4DB2-BD59-A6C34878D82A}">
                    <a16:rowId xmlns:a16="http://schemas.microsoft.com/office/drawing/2014/main" val="10007"/>
                  </a:ext>
                </a:extLst>
              </a:tr>
              <a:tr h="235182">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tc>
                  <a:txBody>
                    <a:bodyPr/>
                    <a:lstStyle/>
                    <a:p>
                      <a:pPr marL="91440">
                        <a:lnSpc>
                          <a:spcPct val="100000"/>
                        </a:lnSpc>
                        <a:spcBef>
                          <a:spcPts val="330"/>
                        </a:spcBef>
                      </a:pPr>
                      <a:r>
                        <a:rPr sz="1000" dirty="0">
                          <a:latin typeface="+mn-lt"/>
                          <a:cs typeface="Arial"/>
                        </a:rPr>
                        <a:t>SEO</a:t>
                      </a:r>
                      <a:r>
                        <a:rPr sz="1000" spc="-30" dirty="0">
                          <a:latin typeface="+mn-lt"/>
                          <a:cs typeface="Arial"/>
                        </a:rPr>
                        <a:t> </a:t>
                      </a:r>
                      <a:r>
                        <a:rPr sz="1000" dirty="0">
                          <a:latin typeface="+mn-lt"/>
                          <a:cs typeface="Arial"/>
                        </a:rPr>
                        <a:t>internacional</a:t>
                      </a:r>
                      <a:r>
                        <a:rPr sz="1000" spc="-25" dirty="0">
                          <a:latin typeface="+mn-lt"/>
                          <a:cs typeface="Arial"/>
                        </a:rPr>
                        <a:t> </a:t>
                      </a:r>
                      <a:r>
                        <a:rPr sz="1000" dirty="0">
                          <a:latin typeface="+mn-lt"/>
                          <a:cs typeface="Arial"/>
                        </a:rPr>
                        <a:t>/</a:t>
                      </a:r>
                      <a:r>
                        <a:rPr sz="1000" spc="-30" dirty="0">
                          <a:latin typeface="+mn-lt"/>
                          <a:cs typeface="Arial"/>
                        </a:rPr>
                        <a:t> </a:t>
                      </a:r>
                      <a:r>
                        <a:rPr sz="1000" dirty="0">
                          <a:latin typeface="+mn-lt"/>
                          <a:cs typeface="Arial"/>
                        </a:rPr>
                        <a:t>SEM</a:t>
                      </a:r>
                      <a:r>
                        <a:rPr sz="1000" spc="-25" dirty="0">
                          <a:latin typeface="+mn-lt"/>
                          <a:cs typeface="Arial"/>
                        </a:rPr>
                        <a:t> </a:t>
                      </a:r>
                      <a:r>
                        <a:rPr sz="1000" spc="-10" dirty="0">
                          <a:latin typeface="+mn-lt"/>
                          <a:cs typeface="Arial"/>
                        </a:rPr>
                        <a:t>internacional</a:t>
                      </a:r>
                      <a:endParaRPr sz="1000">
                        <a:latin typeface="+mn-lt"/>
                        <a:cs typeface="Arial"/>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92075">
                        <a:lnSpc>
                          <a:spcPct val="100000"/>
                        </a:lnSpc>
                        <a:spcBef>
                          <a:spcPts val="330"/>
                        </a:spcBef>
                      </a:pPr>
                      <a:r>
                        <a:rPr sz="1000" spc="-10" dirty="0">
                          <a:latin typeface="+mn-lt"/>
                          <a:cs typeface="Arial"/>
                        </a:rPr>
                        <a:t>Digital</a:t>
                      </a:r>
                      <a:endParaRPr sz="1000" dirty="0">
                        <a:latin typeface="+mn-lt"/>
                        <a:cs typeface="Arial"/>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extLst>
                  <a:ext uri="{0D108BD9-81ED-4DB2-BD59-A6C34878D82A}">
                    <a16:rowId xmlns:a16="http://schemas.microsoft.com/office/drawing/2014/main" val="10008"/>
                  </a:ext>
                </a:extLst>
              </a:tr>
              <a:tr h="235759">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tc>
                  <a:txBody>
                    <a:bodyPr/>
                    <a:lstStyle/>
                    <a:p>
                      <a:pPr marL="91440">
                        <a:lnSpc>
                          <a:spcPct val="100000"/>
                        </a:lnSpc>
                        <a:spcBef>
                          <a:spcPts val="330"/>
                        </a:spcBef>
                      </a:pPr>
                      <a:r>
                        <a:rPr sz="1000" dirty="0">
                          <a:latin typeface="+mn-lt"/>
                          <a:cs typeface="Arial"/>
                        </a:rPr>
                        <a:t>Asistencia</a:t>
                      </a:r>
                      <a:r>
                        <a:rPr sz="1000" spc="-35" dirty="0">
                          <a:latin typeface="+mn-lt"/>
                          <a:cs typeface="Arial"/>
                        </a:rPr>
                        <a:t> </a:t>
                      </a:r>
                      <a:r>
                        <a:rPr sz="1000" dirty="0">
                          <a:latin typeface="+mn-lt"/>
                          <a:cs typeface="Arial"/>
                        </a:rPr>
                        <a:t>a</a:t>
                      </a:r>
                      <a:r>
                        <a:rPr sz="1000" spc="-30" dirty="0">
                          <a:latin typeface="+mn-lt"/>
                          <a:cs typeface="Arial"/>
                        </a:rPr>
                        <a:t> </a:t>
                      </a:r>
                      <a:r>
                        <a:rPr sz="1000" dirty="0">
                          <a:latin typeface="+mn-lt"/>
                          <a:cs typeface="Arial"/>
                        </a:rPr>
                        <a:t>ferias</a:t>
                      </a:r>
                      <a:r>
                        <a:rPr sz="1000" spc="-55" dirty="0">
                          <a:latin typeface="+mn-lt"/>
                          <a:cs typeface="Arial"/>
                        </a:rPr>
                        <a:t> </a:t>
                      </a:r>
                      <a:r>
                        <a:rPr sz="1000" dirty="0">
                          <a:latin typeface="+mn-lt"/>
                          <a:cs typeface="Arial"/>
                        </a:rPr>
                        <a:t>y</a:t>
                      </a:r>
                      <a:r>
                        <a:rPr sz="1000" spc="-30" dirty="0">
                          <a:latin typeface="+mn-lt"/>
                          <a:cs typeface="Arial"/>
                        </a:rPr>
                        <a:t> </a:t>
                      </a:r>
                      <a:r>
                        <a:rPr sz="1000" dirty="0">
                          <a:latin typeface="+mn-lt"/>
                          <a:cs typeface="Arial"/>
                        </a:rPr>
                        <a:t>congresos</a:t>
                      </a:r>
                      <a:r>
                        <a:rPr sz="1000" spc="-55" dirty="0">
                          <a:latin typeface="+mn-lt"/>
                          <a:cs typeface="Arial"/>
                        </a:rPr>
                        <a:t> </a:t>
                      </a:r>
                      <a:r>
                        <a:rPr sz="1000" dirty="0">
                          <a:latin typeface="+mn-lt"/>
                          <a:cs typeface="Arial"/>
                        </a:rPr>
                        <a:t>nacionales</a:t>
                      </a:r>
                      <a:r>
                        <a:rPr sz="1000" spc="-20" dirty="0">
                          <a:latin typeface="+mn-lt"/>
                          <a:cs typeface="Arial"/>
                        </a:rPr>
                        <a:t> </a:t>
                      </a:r>
                      <a:r>
                        <a:rPr sz="1000" dirty="0">
                          <a:latin typeface="+mn-lt"/>
                          <a:cs typeface="Arial"/>
                        </a:rPr>
                        <a:t>del</a:t>
                      </a:r>
                      <a:r>
                        <a:rPr sz="1000" spc="-25" dirty="0">
                          <a:latin typeface="+mn-lt"/>
                          <a:cs typeface="Arial"/>
                        </a:rPr>
                        <a:t> </a:t>
                      </a:r>
                      <a:r>
                        <a:rPr sz="1000" spc="-10" dirty="0">
                          <a:latin typeface="+mn-lt"/>
                          <a:cs typeface="Arial"/>
                        </a:rPr>
                        <a:t>sector</a:t>
                      </a:r>
                      <a:endParaRPr sz="1000" dirty="0">
                        <a:latin typeface="+mn-lt"/>
                        <a:cs typeface="Arial"/>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tc>
                  <a:txBody>
                    <a:bodyPr/>
                    <a:lstStyle/>
                    <a:p>
                      <a:pPr marL="92075">
                        <a:lnSpc>
                          <a:spcPct val="100000"/>
                        </a:lnSpc>
                        <a:spcBef>
                          <a:spcPts val="330"/>
                        </a:spcBef>
                      </a:pPr>
                      <a:r>
                        <a:rPr sz="1000" dirty="0">
                          <a:latin typeface="+mn-lt"/>
                          <a:cs typeface="Arial"/>
                        </a:rPr>
                        <a:t>Comunicación</a:t>
                      </a:r>
                      <a:r>
                        <a:rPr sz="1000" spc="-35" dirty="0">
                          <a:latin typeface="+mn-lt"/>
                          <a:cs typeface="Arial"/>
                        </a:rPr>
                        <a:t> </a:t>
                      </a:r>
                      <a:r>
                        <a:rPr sz="1000" dirty="0">
                          <a:latin typeface="+mn-lt"/>
                          <a:cs typeface="Arial"/>
                        </a:rPr>
                        <a:t>y</a:t>
                      </a:r>
                      <a:r>
                        <a:rPr sz="1000" spc="-25" dirty="0">
                          <a:latin typeface="+mn-lt"/>
                          <a:cs typeface="Arial"/>
                        </a:rPr>
                        <a:t> </a:t>
                      </a:r>
                      <a:r>
                        <a:rPr sz="1000" spc="-20" dirty="0">
                          <a:latin typeface="+mn-lt"/>
                          <a:cs typeface="Arial"/>
                        </a:rPr>
                        <a:t>RR.PP</a:t>
                      </a:r>
                      <a:endParaRPr sz="1000">
                        <a:latin typeface="+mn-lt"/>
                        <a:cs typeface="Arial"/>
                      </a:endParaRPr>
                    </a:p>
                  </a:txBody>
                  <a:tcPr marL="0" marR="0" marT="4191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extLst>
                  <a:ext uri="{0D108BD9-81ED-4DB2-BD59-A6C34878D82A}">
                    <a16:rowId xmlns:a16="http://schemas.microsoft.com/office/drawing/2014/main" val="10009"/>
                  </a:ext>
                </a:extLst>
              </a:tr>
              <a:tr h="235759">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tc>
                  <a:txBody>
                    <a:bodyPr/>
                    <a:lstStyle/>
                    <a:p>
                      <a:pPr marL="91440">
                        <a:lnSpc>
                          <a:spcPct val="100000"/>
                        </a:lnSpc>
                        <a:spcBef>
                          <a:spcPts val="335"/>
                        </a:spcBef>
                      </a:pPr>
                      <a:r>
                        <a:rPr sz="1000" dirty="0">
                          <a:latin typeface="+mn-lt"/>
                          <a:cs typeface="Arial"/>
                        </a:rPr>
                        <a:t>Campañas</a:t>
                      </a:r>
                      <a:r>
                        <a:rPr sz="1000" spc="-35" dirty="0">
                          <a:latin typeface="+mn-lt"/>
                          <a:cs typeface="Arial"/>
                        </a:rPr>
                        <a:t> </a:t>
                      </a:r>
                      <a:r>
                        <a:rPr sz="1000" dirty="0">
                          <a:latin typeface="+mn-lt"/>
                          <a:cs typeface="Arial"/>
                        </a:rPr>
                        <a:t>de</a:t>
                      </a:r>
                      <a:r>
                        <a:rPr sz="1000" spc="-30" dirty="0">
                          <a:latin typeface="+mn-lt"/>
                          <a:cs typeface="Arial"/>
                        </a:rPr>
                        <a:t> </a:t>
                      </a:r>
                      <a:r>
                        <a:rPr sz="1000" dirty="0">
                          <a:latin typeface="+mn-lt"/>
                          <a:cs typeface="Arial"/>
                        </a:rPr>
                        <a:t>email</a:t>
                      </a:r>
                      <a:r>
                        <a:rPr sz="1000" spc="-20" dirty="0">
                          <a:latin typeface="+mn-lt"/>
                          <a:cs typeface="Arial"/>
                        </a:rPr>
                        <a:t> </a:t>
                      </a:r>
                      <a:r>
                        <a:rPr sz="1000" spc="-10" dirty="0">
                          <a:latin typeface="+mn-lt"/>
                          <a:cs typeface="Arial"/>
                        </a:rPr>
                        <a:t>marketing</a:t>
                      </a:r>
                      <a:endParaRPr sz="1000">
                        <a:latin typeface="+mn-lt"/>
                        <a:cs typeface="Arial"/>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92075">
                        <a:lnSpc>
                          <a:spcPct val="100000"/>
                        </a:lnSpc>
                        <a:spcBef>
                          <a:spcPts val="335"/>
                        </a:spcBef>
                      </a:pPr>
                      <a:r>
                        <a:rPr sz="1000" spc="-10" dirty="0">
                          <a:latin typeface="+mn-lt"/>
                          <a:cs typeface="Arial"/>
                        </a:rPr>
                        <a:t>Digital</a:t>
                      </a:r>
                      <a:endParaRPr sz="1000" dirty="0">
                        <a:latin typeface="+mn-lt"/>
                        <a:cs typeface="Arial"/>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extLst>
                  <a:ext uri="{0D108BD9-81ED-4DB2-BD59-A6C34878D82A}">
                    <a16:rowId xmlns:a16="http://schemas.microsoft.com/office/drawing/2014/main" val="10010"/>
                  </a:ext>
                </a:extLst>
              </a:tr>
              <a:tr h="387732">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tc>
                  <a:txBody>
                    <a:bodyPr/>
                    <a:lstStyle/>
                    <a:p>
                      <a:pPr marL="91440" marR="130175">
                        <a:lnSpc>
                          <a:spcPct val="100000"/>
                        </a:lnSpc>
                        <a:spcBef>
                          <a:spcPts val="335"/>
                        </a:spcBef>
                      </a:pPr>
                      <a:r>
                        <a:rPr sz="1000" dirty="0">
                          <a:latin typeface="+mn-lt"/>
                          <a:cs typeface="Arial"/>
                        </a:rPr>
                        <a:t>Presentación</a:t>
                      </a:r>
                      <a:r>
                        <a:rPr sz="1000" spc="-50" dirty="0">
                          <a:latin typeface="+mn-lt"/>
                          <a:cs typeface="Arial"/>
                        </a:rPr>
                        <a:t> </a:t>
                      </a:r>
                      <a:r>
                        <a:rPr sz="1000" dirty="0">
                          <a:latin typeface="+mn-lt"/>
                          <a:cs typeface="Arial"/>
                        </a:rPr>
                        <a:t>de</a:t>
                      </a:r>
                      <a:r>
                        <a:rPr sz="1000" spc="-30" dirty="0">
                          <a:latin typeface="+mn-lt"/>
                          <a:cs typeface="Arial"/>
                        </a:rPr>
                        <a:t> </a:t>
                      </a:r>
                      <a:r>
                        <a:rPr sz="1000" dirty="0">
                          <a:latin typeface="+mn-lt"/>
                          <a:cs typeface="Arial"/>
                        </a:rPr>
                        <a:t>la</a:t>
                      </a:r>
                      <a:r>
                        <a:rPr sz="1000" spc="-15" dirty="0">
                          <a:latin typeface="+mn-lt"/>
                          <a:cs typeface="Arial"/>
                        </a:rPr>
                        <a:t> </a:t>
                      </a:r>
                      <a:r>
                        <a:rPr sz="1000" dirty="0">
                          <a:latin typeface="+mn-lt"/>
                          <a:cs typeface="Arial"/>
                        </a:rPr>
                        <a:t>empresa</a:t>
                      </a:r>
                      <a:r>
                        <a:rPr sz="1000" spc="-35" dirty="0">
                          <a:latin typeface="+mn-lt"/>
                          <a:cs typeface="Arial"/>
                        </a:rPr>
                        <a:t> </a:t>
                      </a:r>
                      <a:r>
                        <a:rPr sz="1000" dirty="0">
                          <a:latin typeface="+mn-lt"/>
                          <a:cs typeface="Arial"/>
                        </a:rPr>
                        <a:t>a</a:t>
                      </a:r>
                      <a:r>
                        <a:rPr sz="1000" spc="-25" dirty="0">
                          <a:latin typeface="+mn-lt"/>
                          <a:cs typeface="Arial"/>
                        </a:rPr>
                        <a:t> </a:t>
                      </a:r>
                      <a:r>
                        <a:rPr sz="1000" dirty="0">
                          <a:latin typeface="+mn-lt"/>
                          <a:cs typeface="Arial"/>
                        </a:rPr>
                        <a:t>través</a:t>
                      </a:r>
                      <a:r>
                        <a:rPr sz="1000" spc="-35" dirty="0">
                          <a:latin typeface="+mn-lt"/>
                          <a:cs typeface="Arial"/>
                        </a:rPr>
                        <a:t> </a:t>
                      </a:r>
                      <a:r>
                        <a:rPr sz="1000" dirty="0">
                          <a:latin typeface="+mn-lt"/>
                          <a:cs typeface="Arial"/>
                        </a:rPr>
                        <a:t>de</a:t>
                      </a:r>
                      <a:r>
                        <a:rPr sz="1000" spc="-25" dirty="0">
                          <a:latin typeface="+mn-lt"/>
                          <a:cs typeface="Arial"/>
                        </a:rPr>
                        <a:t> </a:t>
                      </a:r>
                      <a:r>
                        <a:rPr sz="1000" dirty="0">
                          <a:latin typeface="+mn-lt"/>
                          <a:cs typeface="Arial"/>
                        </a:rPr>
                        <a:t>notas</a:t>
                      </a:r>
                      <a:r>
                        <a:rPr sz="1000" spc="-35" dirty="0">
                          <a:latin typeface="+mn-lt"/>
                          <a:cs typeface="Arial"/>
                        </a:rPr>
                        <a:t> </a:t>
                      </a:r>
                      <a:r>
                        <a:rPr sz="1000" dirty="0">
                          <a:latin typeface="+mn-lt"/>
                          <a:cs typeface="Arial"/>
                        </a:rPr>
                        <a:t>de</a:t>
                      </a:r>
                      <a:r>
                        <a:rPr sz="1000" spc="-25" dirty="0">
                          <a:latin typeface="+mn-lt"/>
                          <a:cs typeface="Arial"/>
                        </a:rPr>
                        <a:t> </a:t>
                      </a:r>
                      <a:r>
                        <a:rPr sz="1000" dirty="0">
                          <a:latin typeface="+mn-lt"/>
                          <a:cs typeface="Arial"/>
                        </a:rPr>
                        <a:t>prensa</a:t>
                      </a:r>
                      <a:r>
                        <a:rPr sz="1000" spc="-40" dirty="0">
                          <a:latin typeface="+mn-lt"/>
                          <a:cs typeface="Arial"/>
                        </a:rPr>
                        <a:t> </a:t>
                      </a:r>
                      <a:r>
                        <a:rPr sz="1000" dirty="0">
                          <a:latin typeface="+mn-lt"/>
                          <a:cs typeface="Arial"/>
                        </a:rPr>
                        <a:t>en</a:t>
                      </a:r>
                      <a:r>
                        <a:rPr sz="1000" spc="-25" dirty="0">
                          <a:latin typeface="+mn-lt"/>
                          <a:cs typeface="Arial"/>
                        </a:rPr>
                        <a:t> </a:t>
                      </a:r>
                      <a:r>
                        <a:rPr sz="1000" spc="-10" dirty="0">
                          <a:latin typeface="+mn-lt"/>
                          <a:cs typeface="Arial"/>
                        </a:rPr>
                        <a:t>medios especializados</a:t>
                      </a:r>
                      <a:endParaRPr sz="1000">
                        <a:latin typeface="+mn-lt"/>
                        <a:cs typeface="Arial"/>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tc>
                  <a:txBody>
                    <a:bodyPr/>
                    <a:lstStyle/>
                    <a:p>
                      <a:pPr marL="92075">
                        <a:lnSpc>
                          <a:spcPct val="100000"/>
                        </a:lnSpc>
                        <a:spcBef>
                          <a:spcPts val="994"/>
                        </a:spcBef>
                      </a:pPr>
                      <a:r>
                        <a:rPr sz="1000" dirty="0">
                          <a:latin typeface="+mn-lt"/>
                          <a:cs typeface="Arial"/>
                        </a:rPr>
                        <a:t>Comunicación</a:t>
                      </a:r>
                      <a:r>
                        <a:rPr sz="1000" spc="-20" dirty="0">
                          <a:latin typeface="+mn-lt"/>
                          <a:cs typeface="Arial"/>
                        </a:rPr>
                        <a:t> </a:t>
                      </a:r>
                      <a:r>
                        <a:rPr sz="1000" dirty="0">
                          <a:latin typeface="+mn-lt"/>
                          <a:cs typeface="Arial"/>
                        </a:rPr>
                        <a:t>y</a:t>
                      </a:r>
                      <a:r>
                        <a:rPr sz="1000" spc="-20" dirty="0">
                          <a:latin typeface="+mn-lt"/>
                          <a:cs typeface="Arial"/>
                        </a:rPr>
                        <a:t> RR.PP</a:t>
                      </a:r>
                      <a:endParaRPr sz="1000" dirty="0">
                        <a:latin typeface="+mn-lt"/>
                        <a:cs typeface="Arial"/>
                      </a:endParaRPr>
                    </a:p>
                  </a:txBody>
                  <a:tcPr marL="0" marR="0" marT="12636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extLst>
                  <a:ext uri="{0D108BD9-81ED-4DB2-BD59-A6C34878D82A}">
                    <a16:rowId xmlns:a16="http://schemas.microsoft.com/office/drawing/2014/main" val="10011"/>
                  </a:ext>
                </a:extLst>
              </a:tr>
              <a:tr h="235759">
                <a:tc rowSpan="3">
                  <a:txBody>
                    <a:bodyPr/>
                    <a:lstStyle/>
                    <a:p>
                      <a:pPr>
                        <a:lnSpc>
                          <a:spcPct val="100000"/>
                        </a:lnSpc>
                      </a:pPr>
                      <a:endParaRPr sz="1000">
                        <a:latin typeface="+mn-lt"/>
                        <a:cs typeface="Times New Roman"/>
                      </a:endParaRPr>
                    </a:p>
                    <a:p>
                      <a:pPr marL="91440">
                        <a:lnSpc>
                          <a:spcPct val="100000"/>
                        </a:lnSpc>
                        <a:spcBef>
                          <a:spcPts val="994"/>
                        </a:spcBef>
                      </a:pPr>
                      <a:r>
                        <a:rPr sz="1000" dirty="0">
                          <a:latin typeface="+mn-lt"/>
                          <a:cs typeface="Arial"/>
                        </a:rPr>
                        <a:t>Fase</a:t>
                      </a:r>
                      <a:r>
                        <a:rPr sz="1000" spc="-25" dirty="0">
                          <a:latin typeface="+mn-lt"/>
                          <a:cs typeface="Arial"/>
                        </a:rPr>
                        <a:t> </a:t>
                      </a:r>
                      <a:r>
                        <a:rPr sz="1000" spc="-50" dirty="0">
                          <a:latin typeface="+mn-lt"/>
                          <a:cs typeface="Arial"/>
                        </a:rPr>
                        <a:t>3</a:t>
                      </a:r>
                      <a:endParaRPr sz="1000">
                        <a:latin typeface="+mn-lt"/>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91440">
                        <a:lnSpc>
                          <a:spcPct val="100000"/>
                        </a:lnSpc>
                        <a:spcBef>
                          <a:spcPts val="335"/>
                        </a:spcBef>
                      </a:pPr>
                      <a:r>
                        <a:rPr sz="1000" dirty="0">
                          <a:latin typeface="+mn-lt"/>
                          <a:cs typeface="Arial"/>
                        </a:rPr>
                        <a:t>Acciones</a:t>
                      </a:r>
                      <a:r>
                        <a:rPr sz="1000" spc="-20" dirty="0">
                          <a:latin typeface="+mn-lt"/>
                          <a:cs typeface="Arial"/>
                        </a:rPr>
                        <a:t> </a:t>
                      </a:r>
                      <a:r>
                        <a:rPr sz="1000" dirty="0">
                          <a:latin typeface="+mn-lt"/>
                          <a:cs typeface="Arial"/>
                        </a:rPr>
                        <a:t>de</a:t>
                      </a:r>
                      <a:r>
                        <a:rPr sz="1000" spc="-25" dirty="0">
                          <a:latin typeface="+mn-lt"/>
                          <a:cs typeface="Arial"/>
                        </a:rPr>
                        <a:t> </a:t>
                      </a:r>
                      <a:r>
                        <a:rPr sz="1000" spc="-10" dirty="0">
                          <a:latin typeface="+mn-lt"/>
                          <a:cs typeface="Arial"/>
                        </a:rPr>
                        <a:t>prospección</a:t>
                      </a:r>
                      <a:endParaRPr sz="1000">
                        <a:latin typeface="+mn-lt"/>
                        <a:cs typeface="Arial"/>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92075">
                        <a:lnSpc>
                          <a:spcPct val="100000"/>
                        </a:lnSpc>
                        <a:spcBef>
                          <a:spcPts val="335"/>
                        </a:spcBef>
                      </a:pPr>
                      <a:r>
                        <a:rPr sz="1000" spc="-10" dirty="0">
                          <a:latin typeface="+mn-lt"/>
                          <a:cs typeface="Arial"/>
                        </a:rPr>
                        <a:t>Distribución</a:t>
                      </a:r>
                      <a:endParaRPr sz="1000" dirty="0">
                        <a:latin typeface="+mn-lt"/>
                        <a:cs typeface="Arial"/>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extLst>
                  <a:ext uri="{0D108BD9-81ED-4DB2-BD59-A6C34878D82A}">
                    <a16:rowId xmlns:a16="http://schemas.microsoft.com/office/drawing/2014/main" val="10012"/>
                  </a:ext>
                </a:extLst>
              </a:tr>
              <a:tr h="235759">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91440">
                        <a:lnSpc>
                          <a:spcPct val="100000"/>
                        </a:lnSpc>
                        <a:spcBef>
                          <a:spcPts val="310"/>
                        </a:spcBef>
                      </a:pPr>
                      <a:r>
                        <a:rPr sz="1000" dirty="0">
                          <a:latin typeface="+mn-lt"/>
                          <a:cs typeface="Arial"/>
                        </a:rPr>
                        <a:t>Acuerdos</a:t>
                      </a:r>
                      <a:r>
                        <a:rPr sz="1000" spc="-40" dirty="0">
                          <a:latin typeface="+mn-lt"/>
                          <a:cs typeface="Arial"/>
                        </a:rPr>
                        <a:t> </a:t>
                      </a:r>
                      <a:r>
                        <a:rPr sz="1000" dirty="0">
                          <a:latin typeface="+mn-lt"/>
                          <a:cs typeface="Arial"/>
                        </a:rPr>
                        <a:t>con</a:t>
                      </a:r>
                      <a:r>
                        <a:rPr sz="1000" spc="-30" dirty="0">
                          <a:latin typeface="+mn-lt"/>
                          <a:cs typeface="Arial"/>
                        </a:rPr>
                        <a:t> </a:t>
                      </a:r>
                      <a:r>
                        <a:rPr sz="1000" dirty="0">
                          <a:latin typeface="+mn-lt"/>
                          <a:cs typeface="Arial"/>
                        </a:rPr>
                        <a:t>mayoristas</a:t>
                      </a:r>
                      <a:r>
                        <a:rPr sz="1000" spc="-40" dirty="0">
                          <a:latin typeface="+mn-lt"/>
                          <a:cs typeface="Arial"/>
                        </a:rPr>
                        <a:t> </a:t>
                      </a:r>
                      <a:r>
                        <a:rPr sz="1000" dirty="0">
                          <a:latin typeface="+mn-lt"/>
                          <a:cs typeface="Arial"/>
                        </a:rPr>
                        <a:t>del</a:t>
                      </a:r>
                      <a:r>
                        <a:rPr sz="1000" spc="-20" dirty="0">
                          <a:latin typeface="+mn-lt"/>
                          <a:cs typeface="Arial"/>
                        </a:rPr>
                        <a:t> </a:t>
                      </a:r>
                      <a:r>
                        <a:rPr sz="1000" spc="-10" dirty="0">
                          <a:latin typeface="+mn-lt"/>
                          <a:cs typeface="Arial"/>
                        </a:rPr>
                        <a:t>sector</a:t>
                      </a:r>
                      <a:endParaRPr sz="1000">
                        <a:latin typeface="+mn-lt"/>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tc>
                  <a:txBody>
                    <a:bodyPr/>
                    <a:lstStyle/>
                    <a:p>
                      <a:pPr marL="92075">
                        <a:lnSpc>
                          <a:spcPct val="100000"/>
                        </a:lnSpc>
                        <a:spcBef>
                          <a:spcPts val="310"/>
                        </a:spcBef>
                      </a:pPr>
                      <a:r>
                        <a:rPr sz="1000" spc="-10" dirty="0">
                          <a:latin typeface="+mn-lt"/>
                          <a:cs typeface="Arial"/>
                        </a:rPr>
                        <a:t>Distribución</a:t>
                      </a:r>
                      <a:endParaRPr sz="1000" dirty="0">
                        <a:latin typeface="+mn-lt"/>
                        <a:cs typeface="Arial"/>
                      </a:endParaRPr>
                    </a:p>
                  </a:txBody>
                  <a:tcPr marL="0" marR="0" marT="393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CACACA"/>
                    </a:solidFill>
                  </a:tcPr>
                </a:tc>
                <a:extLst>
                  <a:ext uri="{0D108BD9-81ED-4DB2-BD59-A6C34878D82A}">
                    <a16:rowId xmlns:a16="http://schemas.microsoft.com/office/drawing/2014/main" val="10013"/>
                  </a:ext>
                </a:extLst>
              </a:tr>
              <a:tr h="235182">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91440">
                        <a:lnSpc>
                          <a:spcPct val="100000"/>
                        </a:lnSpc>
                        <a:spcBef>
                          <a:spcPts val="335"/>
                        </a:spcBef>
                      </a:pPr>
                      <a:r>
                        <a:rPr sz="1000" dirty="0">
                          <a:latin typeface="+mn-lt"/>
                          <a:cs typeface="Arial"/>
                        </a:rPr>
                        <a:t>Establecimiento</a:t>
                      </a:r>
                      <a:r>
                        <a:rPr sz="1000" spc="-50" dirty="0">
                          <a:latin typeface="+mn-lt"/>
                          <a:cs typeface="Arial"/>
                        </a:rPr>
                        <a:t> </a:t>
                      </a:r>
                      <a:r>
                        <a:rPr sz="1000" dirty="0">
                          <a:latin typeface="+mn-lt"/>
                          <a:cs typeface="Arial"/>
                        </a:rPr>
                        <a:t>relaciones</a:t>
                      </a:r>
                      <a:r>
                        <a:rPr sz="1000" spc="-40" dirty="0">
                          <a:latin typeface="+mn-lt"/>
                          <a:cs typeface="Arial"/>
                        </a:rPr>
                        <a:t> </a:t>
                      </a:r>
                      <a:r>
                        <a:rPr sz="1000" dirty="0">
                          <a:latin typeface="+mn-lt"/>
                          <a:cs typeface="Arial"/>
                        </a:rPr>
                        <a:t>con</a:t>
                      </a:r>
                      <a:r>
                        <a:rPr sz="1000" spc="-45" dirty="0">
                          <a:latin typeface="+mn-lt"/>
                          <a:cs typeface="Arial"/>
                        </a:rPr>
                        <a:t> </a:t>
                      </a:r>
                      <a:r>
                        <a:rPr sz="1000" dirty="0">
                          <a:latin typeface="+mn-lt"/>
                          <a:cs typeface="Arial"/>
                        </a:rPr>
                        <a:t>revistas</a:t>
                      </a:r>
                      <a:r>
                        <a:rPr sz="1000" spc="-55" dirty="0">
                          <a:latin typeface="+mn-lt"/>
                          <a:cs typeface="Arial"/>
                        </a:rPr>
                        <a:t> </a:t>
                      </a:r>
                      <a:r>
                        <a:rPr sz="1000" spc="-10" dirty="0">
                          <a:latin typeface="+mn-lt"/>
                          <a:cs typeface="Arial"/>
                        </a:rPr>
                        <a:t>especializadas</a:t>
                      </a:r>
                      <a:endParaRPr sz="1000">
                        <a:latin typeface="+mn-lt"/>
                        <a:cs typeface="Arial"/>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tc>
                  <a:txBody>
                    <a:bodyPr/>
                    <a:lstStyle/>
                    <a:p>
                      <a:pPr marL="92075">
                        <a:lnSpc>
                          <a:spcPct val="100000"/>
                        </a:lnSpc>
                        <a:spcBef>
                          <a:spcPts val="335"/>
                        </a:spcBef>
                      </a:pPr>
                      <a:r>
                        <a:rPr sz="1000" dirty="0">
                          <a:latin typeface="+mn-lt"/>
                          <a:cs typeface="Arial"/>
                        </a:rPr>
                        <a:t>Comunicación</a:t>
                      </a:r>
                      <a:r>
                        <a:rPr sz="1000" spc="-20" dirty="0">
                          <a:latin typeface="+mn-lt"/>
                          <a:cs typeface="Arial"/>
                        </a:rPr>
                        <a:t> </a:t>
                      </a:r>
                      <a:r>
                        <a:rPr sz="1000" dirty="0">
                          <a:latin typeface="+mn-lt"/>
                          <a:cs typeface="Arial"/>
                        </a:rPr>
                        <a:t>y</a:t>
                      </a:r>
                      <a:r>
                        <a:rPr sz="1000" spc="-20" dirty="0">
                          <a:latin typeface="+mn-lt"/>
                          <a:cs typeface="Arial"/>
                        </a:rPr>
                        <a:t> RR.PP</a:t>
                      </a:r>
                      <a:endParaRPr sz="1000" dirty="0">
                        <a:latin typeface="+mn-lt"/>
                        <a:cs typeface="Arial"/>
                      </a:endParaRPr>
                    </a:p>
                  </a:txBody>
                  <a:tcPr marL="0" marR="0" marT="4254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7E7E7"/>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869635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object 3"/>
          <p:cNvSpPr txBox="1">
            <a:spLocks noGrp="1"/>
          </p:cNvSpPr>
          <p:nvPr>
            <p:ph type="title"/>
          </p:nvPr>
        </p:nvSpPr>
        <p:spPr>
          <a:xfrm>
            <a:off x="1158341" y="1866645"/>
            <a:ext cx="1778000" cy="452120"/>
          </a:xfrm>
          <a:prstGeom prst="rect">
            <a:avLst/>
          </a:prstGeom>
        </p:spPr>
        <p:txBody>
          <a:bodyPr vert="horz" wrap="square" lIns="0" tIns="12065" rIns="0" bIns="0" rtlCol="0">
            <a:spAutoFit/>
          </a:bodyPr>
          <a:lstStyle/>
          <a:p>
            <a:pPr marL="12700">
              <a:lnSpc>
                <a:spcPct val="100000"/>
              </a:lnSpc>
              <a:spcBef>
                <a:spcPts val="95"/>
              </a:spcBef>
            </a:pPr>
            <a:r>
              <a:rPr dirty="0">
                <a:solidFill>
                  <a:schemeClr val="tx1"/>
                </a:solidFill>
                <a:latin typeface="+mj-lt"/>
              </a:rPr>
              <a:t>El</a:t>
            </a:r>
            <a:r>
              <a:rPr spc="-40" dirty="0">
                <a:solidFill>
                  <a:schemeClr val="tx1"/>
                </a:solidFill>
                <a:latin typeface="+mj-lt"/>
              </a:rPr>
              <a:t> </a:t>
            </a:r>
            <a:r>
              <a:rPr spc="-10" dirty="0">
                <a:solidFill>
                  <a:schemeClr val="tx1"/>
                </a:solidFill>
                <a:latin typeface="+mj-lt"/>
              </a:rPr>
              <a:t>proyecto</a:t>
            </a:r>
          </a:p>
        </p:txBody>
      </p:sp>
      <p:sp>
        <p:nvSpPr>
          <p:cNvPr id="4" name="object 4"/>
          <p:cNvSpPr txBox="1"/>
          <p:nvPr/>
        </p:nvSpPr>
        <p:spPr>
          <a:xfrm>
            <a:off x="1021181"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1</a:t>
            </a:r>
            <a:endParaRPr sz="7200" dirty="0">
              <a:solidFill>
                <a:schemeClr val="tx1"/>
              </a:solidFill>
              <a:latin typeface="+mj-lt"/>
              <a:cs typeface="Ebrima"/>
            </a:endParaRPr>
          </a:p>
        </p:txBody>
      </p:sp>
      <p:sp>
        <p:nvSpPr>
          <p:cNvPr id="5" name="object 5"/>
          <p:cNvSpPr txBox="1"/>
          <p:nvPr/>
        </p:nvSpPr>
        <p:spPr>
          <a:xfrm>
            <a:off x="1158341" y="2467762"/>
            <a:ext cx="9520555" cy="2021579"/>
          </a:xfrm>
          <a:prstGeom prst="rect">
            <a:avLst/>
          </a:prstGeom>
        </p:spPr>
        <p:txBody>
          <a:bodyPr vert="horz" wrap="square" lIns="0" tIns="93345" rIns="0" bIns="0" rtlCol="0">
            <a:spAutoFit/>
          </a:bodyPr>
          <a:lstStyle/>
          <a:p>
            <a:pPr marL="12700">
              <a:lnSpc>
                <a:spcPct val="100000"/>
              </a:lnSpc>
              <a:spcBef>
                <a:spcPts val="735"/>
              </a:spcBef>
            </a:pPr>
            <a:r>
              <a:rPr lang="es-ES" sz="1200" i="1" dirty="0">
                <a:solidFill>
                  <a:schemeClr val="tx1"/>
                </a:solidFill>
                <a:latin typeface="+mn-lt"/>
                <a:cs typeface="Arial"/>
              </a:rPr>
              <a:t>SAMPLE</a:t>
            </a:r>
            <a:r>
              <a:rPr sz="1200" i="1" spc="-20" dirty="0">
                <a:solidFill>
                  <a:schemeClr val="tx1"/>
                </a:solidFill>
                <a:latin typeface="+mn-lt"/>
                <a:cs typeface="Arial"/>
              </a:rPr>
              <a:t> </a:t>
            </a:r>
            <a:r>
              <a:rPr sz="1200" i="1" dirty="0">
                <a:solidFill>
                  <a:schemeClr val="tx1"/>
                </a:solidFill>
                <a:latin typeface="+mn-lt"/>
                <a:cs typeface="Arial"/>
              </a:rPr>
              <a:t>es</a:t>
            </a:r>
            <a:r>
              <a:rPr sz="1200" i="1" spc="-10" dirty="0">
                <a:solidFill>
                  <a:schemeClr val="tx1"/>
                </a:solidFill>
                <a:latin typeface="+mn-lt"/>
                <a:cs typeface="Arial"/>
              </a:rPr>
              <a:t> </a:t>
            </a:r>
            <a:r>
              <a:rPr sz="1200" i="1" dirty="0">
                <a:solidFill>
                  <a:schemeClr val="tx1"/>
                </a:solidFill>
                <a:latin typeface="+mn-lt"/>
                <a:cs typeface="Arial"/>
              </a:rPr>
              <a:t>una</a:t>
            </a:r>
            <a:r>
              <a:rPr sz="1200" i="1" spc="-10" dirty="0">
                <a:solidFill>
                  <a:schemeClr val="tx1"/>
                </a:solidFill>
                <a:latin typeface="+mn-lt"/>
                <a:cs typeface="Arial"/>
              </a:rPr>
              <a:t> </a:t>
            </a:r>
            <a:r>
              <a:rPr sz="1200" i="1" dirty="0">
                <a:solidFill>
                  <a:schemeClr val="tx1"/>
                </a:solidFill>
                <a:latin typeface="+mn-lt"/>
                <a:cs typeface="Arial"/>
              </a:rPr>
              <a:t>empresa productora</a:t>
            </a:r>
            <a:r>
              <a:rPr sz="1200" i="1" spc="-15" dirty="0">
                <a:solidFill>
                  <a:schemeClr val="tx1"/>
                </a:solidFill>
                <a:latin typeface="+mn-lt"/>
                <a:cs typeface="Arial"/>
              </a:rPr>
              <a:t> </a:t>
            </a:r>
            <a:r>
              <a:rPr sz="1200" i="1" dirty="0">
                <a:solidFill>
                  <a:schemeClr val="tx1"/>
                </a:solidFill>
                <a:latin typeface="+mn-lt"/>
                <a:cs typeface="Arial"/>
              </a:rPr>
              <a:t>agrícola</a:t>
            </a:r>
            <a:r>
              <a:rPr sz="1200" i="1" spc="-15" dirty="0">
                <a:solidFill>
                  <a:schemeClr val="tx1"/>
                </a:solidFill>
                <a:latin typeface="+mn-lt"/>
                <a:cs typeface="Arial"/>
              </a:rPr>
              <a:t> </a:t>
            </a:r>
            <a:r>
              <a:rPr sz="1200" i="1" dirty="0">
                <a:solidFill>
                  <a:schemeClr val="tx1"/>
                </a:solidFill>
                <a:latin typeface="+mn-lt"/>
                <a:cs typeface="Arial"/>
              </a:rPr>
              <a:t>de</a:t>
            </a:r>
            <a:r>
              <a:rPr sz="1200" i="1" spc="-10" dirty="0">
                <a:solidFill>
                  <a:schemeClr val="tx1"/>
                </a:solidFill>
                <a:latin typeface="+mn-lt"/>
                <a:cs typeface="Arial"/>
              </a:rPr>
              <a:t> </a:t>
            </a:r>
            <a:r>
              <a:rPr sz="1200" i="1" dirty="0">
                <a:solidFill>
                  <a:schemeClr val="tx1"/>
                </a:solidFill>
                <a:latin typeface="+mn-lt"/>
                <a:cs typeface="Arial"/>
              </a:rPr>
              <a:t>la</a:t>
            </a:r>
            <a:r>
              <a:rPr sz="1200" i="1" spc="-10" dirty="0">
                <a:solidFill>
                  <a:schemeClr val="tx1"/>
                </a:solidFill>
                <a:latin typeface="+mn-lt"/>
                <a:cs typeface="Arial"/>
              </a:rPr>
              <a:t> </a:t>
            </a:r>
            <a:r>
              <a:rPr sz="1200" i="1" dirty="0">
                <a:solidFill>
                  <a:schemeClr val="tx1"/>
                </a:solidFill>
                <a:latin typeface="+mn-lt"/>
                <a:cs typeface="Arial"/>
              </a:rPr>
              <a:t>Región</a:t>
            </a:r>
            <a:r>
              <a:rPr sz="1200" i="1" spc="-20" dirty="0">
                <a:solidFill>
                  <a:schemeClr val="tx1"/>
                </a:solidFill>
                <a:latin typeface="+mn-lt"/>
                <a:cs typeface="Arial"/>
              </a:rPr>
              <a:t> </a:t>
            </a:r>
            <a:r>
              <a:rPr sz="1200" i="1" dirty="0">
                <a:solidFill>
                  <a:schemeClr val="tx1"/>
                </a:solidFill>
                <a:latin typeface="+mn-lt"/>
                <a:cs typeface="Arial"/>
              </a:rPr>
              <a:t>de</a:t>
            </a:r>
            <a:r>
              <a:rPr sz="1200" i="1" spc="-10" dirty="0">
                <a:solidFill>
                  <a:schemeClr val="tx1"/>
                </a:solidFill>
                <a:latin typeface="+mn-lt"/>
                <a:cs typeface="Arial"/>
              </a:rPr>
              <a:t> </a:t>
            </a:r>
            <a:r>
              <a:rPr sz="1200" i="1" dirty="0">
                <a:solidFill>
                  <a:schemeClr val="tx1"/>
                </a:solidFill>
                <a:latin typeface="+mn-lt"/>
                <a:cs typeface="Arial"/>
              </a:rPr>
              <a:t>Murcia.</a:t>
            </a:r>
            <a:r>
              <a:rPr sz="1200" i="1" spc="-15" dirty="0">
                <a:solidFill>
                  <a:schemeClr val="tx1"/>
                </a:solidFill>
                <a:latin typeface="+mn-lt"/>
                <a:cs typeface="Arial"/>
              </a:rPr>
              <a:t> </a:t>
            </a:r>
            <a:r>
              <a:rPr sz="1200" i="1" dirty="0">
                <a:solidFill>
                  <a:schemeClr val="tx1"/>
                </a:solidFill>
                <a:latin typeface="+mn-lt"/>
                <a:cs typeface="Arial"/>
              </a:rPr>
              <a:t>Con</a:t>
            </a:r>
            <a:r>
              <a:rPr sz="1200" i="1" spc="-15" dirty="0">
                <a:solidFill>
                  <a:schemeClr val="tx1"/>
                </a:solidFill>
                <a:latin typeface="+mn-lt"/>
                <a:cs typeface="Arial"/>
              </a:rPr>
              <a:t> </a:t>
            </a:r>
            <a:r>
              <a:rPr sz="1200" i="1" dirty="0">
                <a:solidFill>
                  <a:schemeClr val="tx1"/>
                </a:solidFill>
                <a:latin typeface="+mn-lt"/>
                <a:cs typeface="Arial"/>
              </a:rPr>
              <a:t>un</a:t>
            </a:r>
            <a:r>
              <a:rPr sz="1200" i="1" spc="-10" dirty="0">
                <a:solidFill>
                  <a:schemeClr val="tx1"/>
                </a:solidFill>
                <a:latin typeface="+mn-lt"/>
                <a:cs typeface="Arial"/>
              </a:rPr>
              <a:t> </a:t>
            </a:r>
            <a:r>
              <a:rPr sz="1200" i="1" dirty="0">
                <a:solidFill>
                  <a:schemeClr val="tx1"/>
                </a:solidFill>
                <a:latin typeface="+mn-lt"/>
                <a:cs typeface="Arial"/>
              </a:rPr>
              <a:t>volumen</a:t>
            </a:r>
            <a:r>
              <a:rPr sz="1200" i="1" spc="5" dirty="0">
                <a:solidFill>
                  <a:schemeClr val="tx1"/>
                </a:solidFill>
                <a:latin typeface="+mn-lt"/>
                <a:cs typeface="Arial"/>
              </a:rPr>
              <a:t> </a:t>
            </a:r>
            <a:r>
              <a:rPr sz="1200" i="1" dirty="0">
                <a:solidFill>
                  <a:schemeClr val="tx1"/>
                </a:solidFill>
                <a:latin typeface="+mn-lt"/>
                <a:cs typeface="Arial"/>
              </a:rPr>
              <a:t>de</a:t>
            </a:r>
            <a:r>
              <a:rPr sz="1200" i="1" spc="-10" dirty="0">
                <a:solidFill>
                  <a:schemeClr val="tx1"/>
                </a:solidFill>
                <a:latin typeface="+mn-lt"/>
                <a:cs typeface="Arial"/>
              </a:rPr>
              <a:t> </a:t>
            </a:r>
            <a:r>
              <a:rPr sz="1200" i="1" dirty="0">
                <a:solidFill>
                  <a:schemeClr val="tx1"/>
                </a:solidFill>
                <a:latin typeface="+mn-lt"/>
                <a:cs typeface="Arial"/>
              </a:rPr>
              <a:t>facturación</a:t>
            </a:r>
            <a:r>
              <a:rPr sz="1200" i="1" spc="-20" dirty="0">
                <a:solidFill>
                  <a:schemeClr val="tx1"/>
                </a:solidFill>
                <a:latin typeface="+mn-lt"/>
                <a:cs typeface="Arial"/>
              </a:rPr>
              <a:t> </a:t>
            </a:r>
            <a:r>
              <a:rPr sz="1200" i="1" dirty="0">
                <a:solidFill>
                  <a:schemeClr val="tx1"/>
                </a:solidFill>
                <a:latin typeface="+mn-lt"/>
                <a:cs typeface="Arial"/>
              </a:rPr>
              <a:t>de</a:t>
            </a:r>
            <a:r>
              <a:rPr sz="1200" i="1" spc="-10" dirty="0">
                <a:solidFill>
                  <a:schemeClr val="tx1"/>
                </a:solidFill>
                <a:latin typeface="+mn-lt"/>
                <a:cs typeface="Arial"/>
              </a:rPr>
              <a:t> </a:t>
            </a:r>
            <a:r>
              <a:rPr sz="1200" i="1" dirty="0">
                <a:solidFill>
                  <a:schemeClr val="tx1"/>
                </a:solidFill>
                <a:latin typeface="+mn-lt"/>
                <a:cs typeface="Arial"/>
              </a:rPr>
              <a:t>casi</a:t>
            </a:r>
            <a:r>
              <a:rPr sz="1200" i="1" spc="-15" dirty="0">
                <a:solidFill>
                  <a:schemeClr val="tx1"/>
                </a:solidFill>
                <a:latin typeface="+mn-lt"/>
                <a:cs typeface="Arial"/>
              </a:rPr>
              <a:t> </a:t>
            </a:r>
            <a:r>
              <a:rPr sz="1200" i="1" dirty="0">
                <a:solidFill>
                  <a:schemeClr val="tx1"/>
                </a:solidFill>
                <a:latin typeface="+mn-lt"/>
                <a:cs typeface="Arial"/>
              </a:rPr>
              <a:t>un</a:t>
            </a:r>
            <a:r>
              <a:rPr sz="1200" i="1" spc="-10" dirty="0">
                <a:solidFill>
                  <a:schemeClr val="tx1"/>
                </a:solidFill>
                <a:latin typeface="+mn-lt"/>
                <a:cs typeface="Arial"/>
              </a:rPr>
              <a:t> </a:t>
            </a:r>
            <a:r>
              <a:rPr sz="1200" i="1" dirty="0">
                <a:solidFill>
                  <a:schemeClr val="tx1"/>
                </a:solidFill>
                <a:latin typeface="+mn-lt"/>
                <a:cs typeface="Arial"/>
              </a:rPr>
              <a:t>millón</a:t>
            </a:r>
            <a:r>
              <a:rPr sz="1200" i="1" spc="5" dirty="0">
                <a:solidFill>
                  <a:schemeClr val="tx1"/>
                </a:solidFill>
                <a:latin typeface="+mn-lt"/>
                <a:cs typeface="Arial"/>
              </a:rPr>
              <a:t> </a:t>
            </a:r>
            <a:r>
              <a:rPr sz="1200" i="1" dirty="0">
                <a:solidFill>
                  <a:schemeClr val="tx1"/>
                </a:solidFill>
                <a:latin typeface="+mn-lt"/>
                <a:cs typeface="Arial"/>
              </a:rPr>
              <a:t>de</a:t>
            </a:r>
            <a:r>
              <a:rPr sz="1200" i="1" spc="-10" dirty="0">
                <a:solidFill>
                  <a:schemeClr val="tx1"/>
                </a:solidFill>
                <a:latin typeface="+mn-lt"/>
                <a:cs typeface="Arial"/>
              </a:rPr>
              <a:t> </a:t>
            </a:r>
            <a:r>
              <a:rPr sz="1200" i="1" dirty="0">
                <a:solidFill>
                  <a:schemeClr val="tx1"/>
                </a:solidFill>
                <a:latin typeface="+mn-lt"/>
                <a:cs typeface="Arial"/>
              </a:rPr>
              <a:t>euros</a:t>
            </a:r>
            <a:r>
              <a:rPr sz="1200" i="1" spc="-10" dirty="0">
                <a:solidFill>
                  <a:schemeClr val="tx1"/>
                </a:solidFill>
                <a:latin typeface="+mn-lt"/>
                <a:cs typeface="Arial"/>
              </a:rPr>
              <a:t> </a:t>
            </a:r>
            <a:r>
              <a:rPr sz="1200" i="1" dirty="0">
                <a:solidFill>
                  <a:schemeClr val="tx1"/>
                </a:solidFill>
                <a:latin typeface="+mn-lt"/>
                <a:cs typeface="Arial"/>
              </a:rPr>
              <a:t>en</a:t>
            </a:r>
            <a:r>
              <a:rPr sz="1200" i="1" spc="-10" dirty="0">
                <a:solidFill>
                  <a:schemeClr val="tx1"/>
                </a:solidFill>
                <a:latin typeface="+mn-lt"/>
                <a:cs typeface="Arial"/>
              </a:rPr>
              <a:t> 2021.</a:t>
            </a:r>
            <a:endParaRPr sz="1200" dirty="0">
              <a:solidFill>
                <a:schemeClr val="tx1"/>
              </a:solidFill>
              <a:latin typeface="+mn-lt"/>
              <a:cs typeface="Arial"/>
            </a:endParaRPr>
          </a:p>
          <a:p>
            <a:pPr marL="12700" marR="5080">
              <a:lnSpc>
                <a:spcPct val="149500"/>
              </a:lnSpc>
              <a:spcBef>
                <a:spcPts val="10"/>
              </a:spcBef>
            </a:pPr>
            <a:r>
              <a:rPr sz="1200" i="1" dirty="0">
                <a:solidFill>
                  <a:schemeClr val="tx1"/>
                </a:solidFill>
                <a:latin typeface="+mn-lt"/>
                <a:cs typeface="Arial"/>
              </a:rPr>
              <a:t>El</a:t>
            </a:r>
            <a:r>
              <a:rPr sz="1200" i="1" spc="100" dirty="0">
                <a:solidFill>
                  <a:schemeClr val="tx1"/>
                </a:solidFill>
                <a:latin typeface="+mn-lt"/>
                <a:cs typeface="Arial"/>
              </a:rPr>
              <a:t> </a:t>
            </a:r>
            <a:r>
              <a:rPr sz="1200" i="1" dirty="0">
                <a:solidFill>
                  <a:schemeClr val="tx1"/>
                </a:solidFill>
                <a:latin typeface="+mn-lt"/>
                <a:cs typeface="Arial"/>
              </a:rPr>
              <a:t>guisante,</a:t>
            </a:r>
            <a:r>
              <a:rPr sz="1200" i="1" spc="100" dirty="0">
                <a:solidFill>
                  <a:schemeClr val="tx1"/>
                </a:solidFill>
                <a:latin typeface="+mn-lt"/>
                <a:cs typeface="Arial"/>
              </a:rPr>
              <a:t> </a:t>
            </a:r>
            <a:r>
              <a:rPr sz="1200" i="1" dirty="0">
                <a:solidFill>
                  <a:schemeClr val="tx1"/>
                </a:solidFill>
                <a:latin typeface="+mn-lt"/>
                <a:cs typeface="Arial"/>
              </a:rPr>
              <a:t>gracias</a:t>
            </a:r>
            <a:r>
              <a:rPr sz="1200" i="1" spc="105" dirty="0">
                <a:solidFill>
                  <a:schemeClr val="tx1"/>
                </a:solidFill>
                <a:latin typeface="+mn-lt"/>
                <a:cs typeface="Arial"/>
              </a:rPr>
              <a:t> </a:t>
            </a:r>
            <a:r>
              <a:rPr sz="1200" i="1" dirty="0">
                <a:solidFill>
                  <a:schemeClr val="tx1"/>
                </a:solidFill>
                <a:latin typeface="+mn-lt"/>
                <a:cs typeface="Arial"/>
              </a:rPr>
              <a:t>a</a:t>
            </a:r>
            <a:r>
              <a:rPr sz="1200" i="1" spc="105" dirty="0">
                <a:solidFill>
                  <a:schemeClr val="tx1"/>
                </a:solidFill>
                <a:latin typeface="+mn-lt"/>
                <a:cs typeface="Arial"/>
              </a:rPr>
              <a:t> </a:t>
            </a:r>
            <a:r>
              <a:rPr sz="1200" i="1" dirty="0">
                <a:solidFill>
                  <a:schemeClr val="tx1"/>
                </a:solidFill>
                <a:latin typeface="+mn-lt"/>
                <a:cs typeface="Arial"/>
              </a:rPr>
              <a:t>sus</a:t>
            </a:r>
            <a:r>
              <a:rPr sz="1200" i="1" spc="110" dirty="0">
                <a:solidFill>
                  <a:schemeClr val="tx1"/>
                </a:solidFill>
                <a:latin typeface="+mn-lt"/>
                <a:cs typeface="Arial"/>
              </a:rPr>
              <a:t> </a:t>
            </a:r>
            <a:r>
              <a:rPr sz="1200" i="1" dirty="0">
                <a:solidFill>
                  <a:schemeClr val="tx1"/>
                </a:solidFill>
                <a:latin typeface="+mn-lt"/>
                <a:cs typeface="Arial"/>
              </a:rPr>
              <a:t>propiedades</a:t>
            </a:r>
            <a:r>
              <a:rPr sz="1200" i="1" spc="110" dirty="0">
                <a:solidFill>
                  <a:schemeClr val="tx1"/>
                </a:solidFill>
                <a:latin typeface="+mn-lt"/>
                <a:cs typeface="Arial"/>
              </a:rPr>
              <a:t> </a:t>
            </a:r>
            <a:r>
              <a:rPr sz="1200" i="1" dirty="0">
                <a:solidFill>
                  <a:schemeClr val="tx1"/>
                </a:solidFill>
                <a:latin typeface="+mn-lt"/>
                <a:cs typeface="Arial"/>
              </a:rPr>
              <a:t>y</a:t>
            </a:r>
            <a:r>
              <a:rPr sz="1200" i="1" spc="105" dirty="0">
                <a:solidFill>
                  <a:schemeClr val="tx1"/>
                </a:solidFill>
                <a:latin typeface="+mn-lt"/>
                <a:cs typeface="Arial"/>
              </a:rPr>
              <a:t> </a:t>
            </a:r>
            <a:r>
              <a:rPr sz="1200" i="1" dirty="0">
                <a:solidFill>
                  <a:schemeClr val="tx1"/>
                </a:solidFill>
                <a:latin typeface="+mn-lt"/>
                <a:cs typeface="Arial"/>
              </a:rPr>
              <a:t>beneficios,</a:t>
            </a:r>
            <a:r>
              <a:rPr sz="1200" i="1" spc="100" dirty="0">
                <a:solidFill>
                  <a:schemeClr val="tx1"/>
                </a:solidFill>
                <a:latin typeface="+mn-lt"/>
                <a:cs typeface="Arial"/>
              </a:rPr>
              <a:t> </a:t>
            </a:r>
            <a:r>
              <a:rPr sz="1200" i="1" dirty="0">
                <a:solidFill>
                  <a:schemeClr val="tx1"/>
                </a:solidFill>
                <a:latin typeface="+mn-lt"/>
                <a:cs typeface="Arial"/>
              </a:rPr>
              <a:t>así</a:t>
            </a:r>
            <a:r>
              <a:rPr sz="1200" i="1" spc="100" dirty="0">
                <a:solidFill>
                  <a:schemeClr val="tx1"/>
                </a:solidFill>
                <a:latin typeface="+mn-lt"/>
                <a:cs typeface="Arial"/>
              </a:rPr>
              <a:t> </a:t>
            </a:r>
            <a:r>
              <a:rPr sz="1200" i="1" dirty="0">
                <a:solidFill>
                  <a:schemeClr val="tx1"/>
                </a:solidFill>
                <a:latin typeface="+mn-lt"/>
                <a:cs typeface="Arial"/>
              </a:rPr>
              <a:t>como</a:t>
            </a:r>
            <a:r>
              <a:rPr sz="1200" i="1" spc="110" dirty="0">
                <a:solidFill>
                  <a:schemeClr val="tx1"/>
                </a:solidFill>
                <a:latin typeface="+mn-lt"/>
                <a:cs typeface="Arial"/>
              </a:rPr>
              <a:t> </a:t>
            </a:r>
            <a:r>
              <a:rPr sz="1200" i="1" dirty="0">
                <a:solidFill>
                  <a:schemeClr val="tx1"/>
                </a:solidFill>
                <a:latin typeface="+mn-lt"/>
                <a:cs typeface="Arial"/>
              </a:rPr>
              <a:t>una</a:t>
            </a:r>
            <a:r>
              <a:rPr sz="1200" i="1" spc="105" dirty="0">
                <a:solidFill>
                  <a:schemeClr val="tx1"/>
                </a:solidFill>
                <a:latin typeface="+mn-lt"/>
                <a:cs typeface="Arial"/>
              </a:rPr>
              <a:t> </a:t>
            </a:r>
            <a:r>
              <a:rPr sz="1200" i="1" dirty="0">
                <a:solidFill>
                  <a:schemeClr val="tx1"/>
                </a:solidFill>
                <a:latin typeface="+mn-lt"/>
                <a:cs typeface="Arial"/>
              </a:rPr>
              <a:t>calidad</a:t>
            </a:r>
            <a:r>
              <a:rPr sz="1200" i="1" spc="105" dirty="0">
                <a:solidFill>
                  <a:schemeClr val="tx1"/>
                </a:solidFill>
                <a:latin typeface="+mn-lt"/>
                <a:cs typeface="Arial"/>
              </a:rPr>
              <a:t> </a:t>
            </a:r>
            <a:r>
              <a:rPr sz="1200" i="1" dirty="0">
                <a:solidFill>
                  <a:schemeClr val="tx1"/>
                </a:solidFill>
                <a:latin typeface="+mn-lt"/>
                <a:cs typeface="Arial"/>
              </a:rPr>
              <a:t>y</a:t>
            </a:r>
            <a:r>
              <a:rPr sz="1200" i="1" spc="105" dirty="0">
                <a:solidFill>
                  <a:schemeClr val="tx1"/>
                </a:solidFill>
                <a:latin typeface="+mn-lt"/>
                <a:cs typeface="Arial"/>
              </a:rPr>
              <a:t> </a:t>
            </a:r>
            <a:r>
              <a:rPr sz="1200" i="1" dirty="0">
                <a:solidFill>
                  <a:schemeClr val="tx1"/>
                </a:solidFill>
                <a:latin typeface="+mn-lt"/>
                <a:cs typeface="Arial"/>
              </a:rPr>
              <a:t>precio</a:t>
            </a:r>
            <a:r>
              <a:rPr sz="1200" i="1" spc="110" dirty="0">
                <a:solidFill>
                  <a:schemeClr val="tx1"/>
                </a:solidFill>
                <a:latin typeface="+mn-lt"/>
                <a:cs typeface="Arial"/>
              </a:rPr>
              <a:t> </a:t>
            </a:r>
            <a:r>
              <a:rPr sz="1200" i="1" dirty="0">
                <a:solidFill>
                  <a:schemeClr val="tx1"/>
                </a:solidFill>
                <a:latin typeface="+mn-lt"/>
                <a:cs typeface="Arial"/>
              </a:rPr>
              <a:t>extremadamente</a:t>
            </a:r>
            <a:r>
              <a:rPr sz="1200" i="1" spc="105" dirty="0">
                <a:solidFill>
                  <a:schemeClr val="tx1"/>
                </a:solidFill>
                <a:latin typeface="+mn-lt"/>
                <a:cs typeface="Arial"/>
              </a:rPr>
              <a:t> </a:t>
            </a:r>
            <a:r>
              <a:rPr sz="1200" i="1" dirty="0">
                <a:solidFill>
                  <a:schemeClr val="tx1"/>
                </a:solidFill>
                <a:latin typeface="+mn-lt"/>
                <a:cs typeface="Arial"/>
              </a:rPr>
              <a:t>competitivos,</a:t>
            </a:r>
            <a:r>
              <a:rPr sz="1200" i="1" spc="105" dirty="0">
                <a:solidFill>
                  <a:schemeClr val="tx1"/>
                </a:solidFill>
                <a:latin typeface="+mn-lt"/>
                <a:cs typeface="Arial"/>
              </a:rPr>
              <a:t> </a:t>
            </a:r>
            <a:r>
              <a:rPr sz="1200" i="1" dirty="0">
                <a:solidFill>
                  <a:schemeClr val="tx1"/>
                </a:solidFill>
                <a:latin typeface="+mn-lt"/>
                <a:cs typeface="Arial"/>
              </a:rPr>
              <a:t>lo</a:t>
            </a:r>
            <a:r>
              <a:rPr sz="1200" i="1" spc="105" dirty="0">
                <a:solidFill>
                  <a:schemeClr val="tx1"/>
                </a:solidFill>
                <a:latin typeface="+mn-lt"/>
                <a:cs typeface="Arial"/>
              </a:rPr>
              <a:t> </a:t>
            </a:r>
            <a:r>
              <a:rPr sz="1200" i="1" dirty="0">
                <a:solidFill>
                  <a:schemeClr val="tx1"/>
                </a:solidFill>
                <a:latin typeface="+mn-lt"/>
                <a:cs typeface="Arial"/>
              </a:rPr>
              <a:t>convierte</a:t>
            </a:r>
            <a:r>
              <a:rPr sz="1200" i="1" spc="105" dirty="0">
                <a:solidFill>
                  <a:schemeClr val="tx1"/>
                </a:solidFill>
                <a:latin typeface="+mn-lt"/>
                <a:cs typeface="Arial"/>
              </a:rPr>
              <a:t> </a:t>
            </a:r>
            <a:r>
              <a:rPr sz="1200" i="1" dirty="0">
                <a:solidFill>
                  <a:schemeClr val="tx1"/>
                </a:solidFill>
                <a:latin typeface="+mn-lt"/>
                <a:cs typeface="Arial"/>
              </a:rPr>
              <a:t>en</a:t>
            </a:r>
            <a:r>
              <a:rPr sz="1200" i="1" spc="110" dirty="0">
                <a:solidFill>
                  <a:schemeClr val="tx1"/>
                </a:solidFill>
                <a:latin typeface="+mn-lt"/>
                <a:cs typeface="Arial"/>
              </a:rPr>
              <a:t> </a:t>
            </a:r>
            <a:r>
              <a:rPr sz="1200" i="1" dirty="0">
                <a:solidFill>
                  <a:schemeClr val="tx1"/>
                </a:solidFill>
                <a:latin typeface="+mn-lt"/>
                <a:cs typeface="Arial"/>
              </a:rPr>
              <a:t>el</a:t>
            </a:r>
            <a:r>
              <a:rPr sz="1200" i="1" spc="110" dirty="0">
                <a:solidFill>
                  <a:schemeClr val="tx1"/>
                </a:solidFill>
                <a:latin typeface="+mn-lt"/>
                <a:cs typeface="Arial"/>
              </a:rPr>
              <a:t> </a:t>
            </a:r>
            <a:r>
              <a:rPr sz="1200" i="1" dirty="0">
                <a:solidFill>
                  <a:schemeClr val="tx1"/>
                </a:solidFill>
                <a:latin typeface="+mn-lt"/>
                <a:cs typeface="Arial"/>
              </a:rPr>
              <a:t>producto</a:t>
            </a:r>
            <a:r>
              <a:rPr sz="1200" i="1" spc="105" dirty="0">
                <a:solidFill>
                  <a:schemeClr val="tx1"/>
                </a:solidFill>
                <a:latin typeface="+mn-lt"/>
                <a:cs typeface="Arial"/>
              </a:rPr>
              <a:t> </a:t>
            </a:r>
            <a:r>
              <a:rPr sz="1200" i="1" dirty="0">
                <a:solidFill>
                  <a:schemeClr val="tx1"/>
                </a:solidFill>
                <a:latin typeface="+mn-lt"/>
                <a:cs typeface="Arial"/>
              </a:rPr>
              <a:t>estrella</a:t>
            </a:r>
            <a:r>
              <a:rPr sz="1200" i="1" spc="95" dirty="0">
                <a:solidFill>
                  <a:schemeClr val="tx1"/>
                </a:solidFill>
                <a:latin typeface="+mn-lt"/>
                <a:cs typeface="Arial"/>
              </a:rPr>
              <a:t> </a:t>
            </a:r>
            <a:r>
              <a:rPr sz="1200" i="1" dirty="0">
                <a:solidFill>
                  <a:schemeClr val="tx1"/>
                </a:solidFill>
                <a:latin typeface="+mn-lt"/>
                <a:cs typeface="Arial"/>
              </a:rPr>
              <a:t>de</a:t>
            </a:r>
            <a:r>
              <a:rPr sz="1200" i="1" spc="110" dirty="0">
                <a:solidFill>
                  <a:schemeClr val="tx1"/>
                </a:solidFill>
                <a:latin typeface="+mn-lt"/>
                <a:cs typeface="Arial"/>
              </a:rPr>
              <a:t> </a:t>
            </a:r>
            <a:r>
              <a:rPr sz="1200" i="1" spc="-25" dirty="0">
                <a:solidFill>
                  <a:schemeClr val="tx1"/>
                </a:solidFill>
                <a:latin typeface="+mn-lt"/>
                <a:cs typeface="Arial"/>
              </a:rPr>
              <a:t>la </a:t>
            </a:r>
            <a:r>
              <a:rPr sz="1200" i="1" spc="-10" dirty="0">
                <a:solidFill>
                  <a:schemeClr val="tx1"/>
                </a:solidFill>
                <a:latin typeface="+mn-lt"/>
                <a:cs typeface="Arial"/>
              </a:rPr>
              <a:t>marca.</a:t>
            </a:r>
            <a:endParaRPr sz="1200" dirty="0">
              <a:solidFill>
                <a:schemeClr val="tx1"/>
              </a:solidFill>
              <a:latin typeface="+mn-lt"/>
              <a:cs typeface="Arial"/>
            </a:endParaRPr>
          </a:p>
          <a:p>
            <a:pPr>
              <a:lnSpc>
                <a:spcPct val="100000"/>
              </a:lnSpc>
              <a:spcBef>
                <a:spcPts val="45"/>
              </a:spcBef>
            </a:pPr>
            <a:endParaRPr sz="1200" dirty="0">
              <a:solidFill>
                <a:schemeClr val="tx1"/>
              </a:solidFill>
              <a:latin typeface="+mn-lt"/>
              <a:cs typeface="Arial"/>
            </a:endParaRPr>
          </a:p>
          <a:p>
            <a:pPr marL="12700" marR="5715">
              <a:lnSpc>
                <a:spcPct val="150500"/>
              </a:lnSpc>
            </a:pPr>
            <a:r>
              <a:rPr sz="1200" i="1" dirty="0" err="1">
                <a:solidFill>
                  <a:schemeClr val="tx1"/>
                </a:solidFill>
                <a:latin typeface="+mn-lt"/>
                <a:cs typeface="Arial"/>
              </a:rPr>
              <a:t>Actualmente</a:t>
            </a:r>
            <a:r>
              <a:rPr sz="1200" i="1" spc="10" dirty="0">
                <a:solidFill>
                  <a:schemeClr val="tx1"/>
                </a:solidFill>
                <a:latin typeface="+mn-lt"/>
                <a:cs typeface="Arial"/>
              </a:rPr>
              <a:t> </a:t>
            </a:r>
            <a:r>
              <a:rPr lang="es-ES" sz="1200" i="1" dirty="0">
                <a:solidFill>
                  <a:schemeClr val="tx1"/>
                </a:solidFill>
                <a:latin typeface="+mn-lt"/>
                <a:cs typeface="Arial"/>
              </a:rPr>
              <a:t>SAMPLE</a:t>
            </a:r>
            <a:r>
              <a:rPr sz="1200" i="1" spc="15" dirty="0">
                <a:solidFill>
                  <a:schemeClr val="tx1"/>
                </a:solidFill>
                <a:latin typeface="+mn-lt"/>
                <a:cs typeface="Arial"/>
              </a:rPr>
              <a:t> </a:t>
            </a:r>
            <a:r>
              <a:rPr sz="1200" i="1" dirty="0">
                <a:solidFill>
                  <a:schemeClr val="tx1"/>
                </a:solidFill>
                <a:latin typeface="+mn-lt"/>
                <a:cs typeface="Arial"/>
              </a:rPr>
              <a:t>se</a:t>
            </a:r>
            <a:r>
              <a:rPr sz="1200" i="1" spc="15" dirty="0">
                <a:solidFill>
                  <a:schemeClr val="tx1"/>
                </a:solidFill>
                <a:latin typeface="+mn-lt"/>
                <a:cs typeface="Arial"/>
              </a:rPr>
              <a:t> </a:t>
            </a:r>
            <a:r>
              <a:rPr sz="1200" i="1" dirty="0">
                <a:solidFill>
                  <a:schemeClr val="tx1"/>
                </a:solidFill>
                <a:latin typeface="+mn-lt"/>
                <a:cs typeface="Arial"/>
              </a:rPr>
              <a:t>encuentra</a:t>
            </a:r>
            <a:r>
              <a:rPr sz="1200" i="1" spc="15" dirty="0">
                <a:solidFill>
                  <a:schemeClr val="tx1"/>
                </a:solidFill>
                <a:latin typeface="+mn-lt"/>
                <a:cs typeface="Arial"/>
              </a:rPr>
              <a:t> </a:t>
            </a:r>
            <a:r>
              <a:rPr sz="1200" i="1" dirty="0">
                <a:solidFill>
                  <a:schemeClr val="tx1"/>
                </a:solidFill>
                <a:latin typeface="+mn-lt"/>
                <a:cs typeface="Arial"/>
              </a:rPr>
              <a:t>replanteando</a:t>
            </a:r>
            <a:r>
              <a:rPr sz="1200" i="1" spc="15" dirty="0">
                <a:solidFill>
                  <a:schemeClr val="tx1"/>
                </a:solidFill>
                <a:latin typeface="+mn-lt"/>
                <a:cs typeface="Arial"/>
              </a:rPr>
              <a:t> </a:t>
            </a:r>
            <a:r>
              <a:rPr sz="1200" i="1" dirty="0">
                <a:solidFill>
                  <a:schemeClr val="tx1"/>
                </a:solidFill>
                <a:latin typeface="+mn-lt"/>
                <a:cs typeface="Arial"/>
              </a:rPr>
              <a:t>su</a:t>
            </a:r>
            <a:r>
              <a:rPr sz="1200" i="1" spc="10" dirty="0">
                <a:solidFill>
                  <a:schemeClr val="tx1"/>
                </a:solidFill>
                <a:latin typeface="+mn-lt"/>
                <a:cs typeface="Arial"/>
              </a:rPr>
              <a:t> </a:t>
            </a:r>
            <a:r>
              <a:rPr sz="1200" i="1" dirty="0">
                <a:solidFill>
                  <a:schemeClr val="tx1"/>
                </a:solidFill>
                <a:latin typeface="+mn-lt"/>
                <a:cs typeface="Arial"/>
              </a:rPr>
              <a:t>estrategia</a:t>
            </a:r>
            <a:r>
              <a:rPr sz="1200" i="1" spc="15" dirty="0">
                <a:solidFill>
                  <a:schemeClr val="tx1"/>
                </a:solidFill>
                <a:latin typeface="+mn-lt"/>
                <a:cs typeface="Arial"/>
              </a:rPr>
              <a:t> </a:t>
            </a:r>
            <a:r>
              <a:rPr sz="1200" i="1" dirty="0">
                <a:solidFill>
                  <a:schemeClr val="tx1"/>
                </a:solidFill>
                <a:latin typeface="+mn-lt"/>
                <a:cs typeface="Arial"/>
              </a:rPr>
              <a:t>de</a:t>
            </a:r>
            <a:r>
              <a:rPr sz="1200" i="1" spc="15" dirty="0">
                <a:solidFill>
                  <a:schemeClr val="tx1"/>
                </a:solidFill>
                <a:latin typeface="+mn-lt"/>
                <a:cs typeface="Arial"/>
              </a:rPr>
              <a:t> </a:t>
            </a:r>
            <a:r>
              <a:rPr sz="1200" i="1" dirty="0">
                <a:solidFill>
                  <a:schemeClr val="tx1"/>
                </a:solidFill>
                <a:latin typeface="+mn-lt"/>
                <a:cs typeface="Arial"/>
              </a:rPr>
              <a:t>desarrollo</a:t>
            </a:r>
            <a:r>
              <a:rPr sz="1200" i="1" spc="20" dirty="0">
                <a:solidFill>
                  <a:schemeClr val="tx1"/>
                </a:solidFill>
                <a:latin typeface="+mn-lt"/>
                <a:cs typeface="Arial"/>
              </a:rPr>
              <a:t> </a:t>
            </a:r>
            <a:r>
              <a:rPr sz="1200" i="1" dirty="0">
                <a:solidFill>
                  <a:schemeClr val="tx1"/>
                </a:solidFill>
                <a:latin typeface="+mn-lt"/>
                <a:cs typeface="Arial"/>
              </a:rPr>
              <a:t>para</a:t>
            </a:r>
            <a:r>
              <a:rPr sz="1200" i="1" spc="10" dirty="0">
                <a:solidFill>
                  <a:schemeClr val="tx1"/>
                </a:solidFill>
                <a:latin typeface="+mn-lt"/>
                <a:cs typeface="Arial"/>
              </a:rPr>
              <a:t> </a:t>
            </a:r>
            <a:r>
              <a:rPr sz="1200" i="1" dirty="0">
                <a:solidFill>
                  <a:schemeClr val="tx1"/>
                </a:solidFill>
                <a:latin typeface="+mn-lt"/>
                <a:cs typeface="Arial"/>
              </a:rPr>
              <a:t>los</a:t>
            </a:r>
            <a:r>
              <a:rPr sz="1200" i="1" spc="15" dirty="0">
                <a:solidFill>
                  <a:schemeClr val="tx1"/>
                </a:solidFill>
                <a:latin typeface="+mn-lt"/>
                <a:cs typeface="Arial"/>
              </a:rPr>
              <a:t> </a:t>
            </a:r>
            <a:r>
              <a:rPr sz="1200" i="1" dirty="0">
                <a:solidFill>
                  <a:schemeClr val="tx1"/>
                </a:solidFill>
                <a:latin typeface="+mn-lt"/>
                <a:cs typeface="Arial"/>
              </a:rPr>
              <a:t>próximos</a:t>
            </a:r>
            <a:r>
              <a:rPr sz="1200" i="1" spc="10" dirty="0">
                <a:solidFill>
                  <a:schemeClr val="tx1"/>
                </a:solidFill>
                <a:latin typeface="+mn-lt"/>
                <a:cs typeface="Arial"/>
              </a:rPr>
              <a:t> </a:t>
            </a:r>
            <a:r>
              <a:rPr sz="1200" i="1" dirty="0">
                <a:solidFill>
                  <a:schemeClr val="tx1"/>
                </a:solidFill>
                <a:latin typeface="+mn-lt"/>
                <a:cs typeface="Arial"/>
              </a:rPr>
              <a:t>años.</a:t>
            </a:r>
            <a:r>
              <a:rPr sz="1200" i="1" spc="5" dirty="0">
                <a:solidFill>
                  <a:schemeClr val="tx1"/>
                </a:solidFill>
                <a:latin typeface="+mn-lt"/>
                <a:cs typeface="Arial"/>
              </a:rPr>
              <a:t> </a:t>
            </a:r>
            <a:r>
              <a:rPr sz="1200" i="1" dirty="0">
                <a:solidFill>
                  <a:schemeClr val="tx1"/>
                </a:solidFill>
                <a:latin typeface="+mn-lt"/>
                <a:cs typeface="Arial"/>
              </a:rPr>
              <a:t>Con</a:t>
            </a:r>
            <a:r>
              <a:rPr sz="1200" i="1" spc="15" dirty="0">
                <a:solidFill>
                  <a:schemeClr val="tx1"/>
                </a:solidFill>
                <a:latin typeface="+mn-lt"/>
                <a:cs typeface="Arial"/>
              </a:rPr>
              <a:t> </a:t>
            </a:r>
            <a:r>
              <a:rPr sz="1200" i="1" dirty="0">
                <a:solidFill>
                  <a:schemeClr val="tx1"/>
                </a:solidFill>
                <a:latin typeface="+mn-lt"/>
                <a:cs typeface="Arial"/>
              </a:rPr>
              <a:t>un</a:t>
            </a:r>
            <a:r>
              <a:rPr sz="1200" i="1" spc="15" dirty="0">
                <a:solidFill>
                  <a:schemeClr val="tx1"/>
                </a:solidFill>
                <a:latin typeface="+mn-lt"/>
                <a:cs typeface="Arial"/>
              </a:rPr>
              <a:t> </a:t>
            </a:r>
            <a:r>
              <a:rPr sz="1200" i="1" dirty="0">
                <a:solidFill>
                  <a:schemeClr val="tx1"/>
                </a:solidFill>
                <a:latin typeface="+mn-lt"/>
                <a:cs typeface="Arial"/>
              </a:rPr>
              <a:t>claro</a:t>
            </a:r>
            <a:r>
              <a:rPr sz="1200" i="1" spc="15" dirty="0">
                <a:solidFill>
                  <a:schemeClr val="tx1"/>
                </a:solidFill>
                <a:latin typeface="+mn-lt"/>
                <a:cs typeface="Arial"/>
              </a:rPr>
              <a:t> </a:t>
            </a:r>
            <a:r>
              <a:rPr sz="1200" i="1" dirty="0">
                <a:solidFill>
                  <a:schemeClr val="tx1"/>
                </a:solidFill>
                <a:latin typeface="+mn-lt"/>
                <a:cs typeface="Arial"/>
              </a:rPr>
              <a:t>objetivo</a:t>
            </a:r>
            <a:r>
              <a:rPr sz="1200" i="1" spc="10" dirty="0">
                <a:solidFill>
                  <a:schemeClr val="tx1"/>
                </a:solidFill>
                <a:latin typeface="+mn-lt"/>
                <a:cs typeface="Arial"/>
              </a:rPr>
              <a:t> </a:t>
            </a:r>
            <a:r>
              <a:rPr sz="1200" i="1" dirty="0">
                <a:solidFill>
                  <a:schemeClr val="tx1"/>
                </a:solidFill>
                <a:latin typeface="+mn-lt"/>
                <a:cs typeface="Arial"/>
              </a:rPr>
              <a:t>de</a:t>
            </a:r>
            <a:r>
              <a:rPr sz="1200" i="1" spc="15" dirty="0">
                <a:solidFill>
                  <a:schemeClr val="tx1"/>
                </a:solidFill>
                <a:latin typeface="+mn-lt"/>
                <a:cs typeface="Arial"/>
              </a:rPr>
              <a:t> </a:t>
            </a:r>
            <a:r>
              <a:rPr sz="1200" i="1" dirty="0">
                <a:solidFill>
                  <a:schemeClr val="tx1"/>
                </a:solidFill>
                <a:latin typeface="+mn-lt"/>
                <a:cs typeface="Arial"/>
              </a:rPr>
              <a:t>posicionamiento</a:t>
            </a:r>
            <a:r>
              <a:rPr sz="1200" i="1" spc="20" dirty="0">
                <a:solidFill>
                  <a:schemeClr val="tx1"/>
                </a:solidFill>
                <a:latin typeface="+mn-lt"/>
                <a:cs typeface="Arial"/>
              </a:rPr>
              <a:t> </a:t>
            </a:r>
            <a:r>
              <a:rPr sz="1200" i="1" dirty="0">
                <a:solidFill>
                  <a:schemeClr val="tx1"/>
                </a:solidFill>
                <a:latin typeface="+mn-lt"/>
                <a:cs typeface="Arial"/>
              </a:rPr>
              <a:t>de</a:t>
            </a:r>
            <a:r>
              <a:rPr sz="1200" i="1" spc="25" dirty="0">
                <a:solidFill>
                  <a:schemeClr val="tx1"/>
                </a:solidFill>
                <a:latin typeface="+mn-lt"/>
                <a:cs typeface="Arial"/>
              </a:rPr>
              <a:t> </a:t>
            </a:r>
            <a:r>
              <a:rPr sz="1200" i="1" dirty="0">
                <a:solidFill>
                  <a:schemeClr val="tx1"/>
                </a:solidFill>
                <a:latin typeface="+mn-lt"/>
                <a:cs typeface="Arial"/>
              </a:rPr>
              <a:t>marca,</a:t>
            </a:r>
            <a:r>
              <a:rPr sz="1200" i="1" spc="5" dirty="0">
                <a:solidFill>
                  <a:schemeClr val="tx1"/>
                </a:solidFill>
                <a:latin typeface="+mn-lt"/>
                <a:cs typeface="Arial"/>
              </a:rPr>
              <a:t> </a:t>
            </a:r>
            <a:r>
              <a:rPr sz="1200" i="1" dirty="0">
                <a:solidFill>
                  <a:schemeClr val="tx1"/>
                </a:solidFill>
                <a:latin typeface="+mn-lt"/>
                <a:cs typeface="Arial"/>
              </a:rPr>
              <a:t>la</a:t>
            </a:r>
            <a:r>
              <a:rPr sz="1200" i="1" spc="15" dirty="0">
                <a:solidFill>
                  <a:schemeClr val="tx1"/>
                </a:solidFill>
                <a:latin typeface="+mn-lt"/>
                <a:cs typeface="Arial"/>
              </a:rPr>
              <a:t> </a:t>
            </a:r>
            <a:r>
              <a:rPr sz="1200" i="1" spc="-10" dirty="0">
                <a:solidFill>
                  <a:schemeClr val="tx1"/>
                </a:solidFill>
                <a:latin typeface="+mn-lt"/>
                <a:cs typeface="Arial"/>
              </a:rPr>
              <a:t>firma </a:t>
            </a:r>
            <a:r>
              <a:rPr sz="1200" i="1" dirty="0">
                <a:solidFill>
                  <a:schemeClr val="tx1"/>
                </a:solidFill>
                <a:latin typeface="+mn-lt"/>
                <a:cs typeface="Arial"/>
              </a:rPr>
              <a:t>está</a:t>
            </a:r>
            <a:r>
              <a:rPr sz="1200" i="1" spc="-15" dirty="0">
                <a:solidFill>
                  <a:schemeClr val="tx1"/>
                </a:solidFill>
                <a:latin typeface="+mn-lt"/>
                <a:cs typeface="Arial"/>
              </a:rPr>
              <a:t> </a:t>
            </a:r>
            <a:r>
              <a:rPr sz="1200" i="1" dirty="0">
                <a:solidFill>
                  <a:schemeClr val="tx1"/>
                </a:solidFill>
                <a:latin typeface="+mn-lt"/>
                <a:cs typeface="Arial"/>
              </a:rPr>
              <a:t>estudiando</a:t>
            </a:r>
            <a:r>
              <a:rPr sz="1200" i="1" spc="-15" dirty="0">
                <a:solidFill>
                  <a:schemeClr val="tx1"/>
                </a:solidFill>
                <a:latin typeface="+mn-lt"/>
                <a:cs typeface="Arial"/>
              </a:rPr>
              <a:t> </a:t>
            </a:r>
            <a:r>
              <a:rPr sz="1200" i="1" dirty="0">
                <a:solidFill>
                  <a:schemeClr val="tx1"/>
                </a:solidFill>
                <a:latin typeface="+mn-lt"/>
                <a:cs typeface="Arial"/>
              </a:rPr>
              <a:t>la</a:t>
            </a:r>
            <a:r>
              <a:rPr sz="1200" i="1" spc="-15" dirty="0">
                <a:solidFill>
                  <a:schemeClr val="tx1"/>
                </a:solidFill>
                <a:latin typeface="+mn-lt"/>
                <a:cs typeface="Arial"/>
              </a:rPr>
              <a:t> </a:t>
            </a:r>
            <a:r>
              <a:rPr sz="1200" i="1" dirty="0">
                <a:solidFill>
                  <a:schemeClr val="tx1"/>
                </a:solidFill>
                <a:latin typeface="+mn-lt"/>
                <a:cs typeface="Arial"/>
              </a:rPr>
              <a:t>posibilidad</a:t>
            </a:r>
            <a:r>
              <a:rPr sz="1200" i="1" spc="-10" dirty="0">
                <a:solidFill>
                  <a:schemeClr val="tx1"/>
                </a:solidFill>
                <a:latin typeface="+mn-lt"/>
                <a:cs typeface="Arial"/>
              </a:rPr>
              <a:t> </a:t>
            </a:r>
            <a:r>
              <a:rPr sz="1200" i="1" dirty="0">
                <a:solidFill>
                  <a:schemeClr val="tx1"/>
                </a:solidFill>
                <a:latin typeface="+mn-lt"/>
                <a:cs typeface="Arial"/>
              </a:rPr>
              <a:t>de</a:t>
            </a:r>
            <a:r>
              <a:rPr sz="1200" i="1" spc="-5" dirty="0">
                <a:solidFill>
                  <a:schemeClr val="tx1"/>
                </a:solidFill>
                <a:latin typeface="+mn-lt"/>
                <a:cs typeface="Arial"/>
              </a:rPr>
              <a:t> </a:t>
            </a:r>
            <a:r>
              <a:rPr sz="1200" i="1" dirty="0">
                <a:solidFill>
                  <a:schemeClr val="tx1"/>
                </a:solidFill>
                <a:latin typeface="+mn-lt"/>
                <a:cs typeface="Arial"/>
              </a:rPr>
              <a:t>la internacionalización hacia</a:t>
            </a:r>
            <a:r>
              <a:rPr sz="1200" i="1" spc="-15" dirty="0">
                <a:solidFill>
                  <a:schemeClr val="tx1"/>
                </a:solidFill>
                <a:latin typeface="+mn-lt"/>
                <a:cs typeface="Arial"/>
              </a:rPr>
              <a:t> </a:t>
            </a:r>
            <a:r>
              <a:rPr sz="1200" i="1" dirty="0">
                <a:solidFill>
                  <a:schemeClr val="tx1"/>
                </a:solidFill>
                <a:latin typeface="+mn-lt"/>
                <a:cs typeface="Arial"/>
              </a:rPr>
              <a:t>Reino</a:t>
            </a:r>
            <a:r>
              <a:rPr sz="1200" i="1" spc="-15" dirty="0">
                <a:solidFill>
                  <a:schemeClr val="tx1"/>
                </a:solidFill>
                <a:latin typeface="+mn-lt"/>
                <a:cs typeface="Arial"/>
              </a:rPr>
              <a:t> </a:t>
            </a:r>
            <a:r>
              <a:rPr sz="1200" i="1" dirty="0">
                <a:solidFill>
                  <a:schemeClr val="tx1"/>
                </a:solidFill>
                <a:latin typeface="+mn-lt"/>
                <a:cs typeface="Arial"/>
              </a:rPr>
              <a:t>Unido,</a:t>
            </a:r>
            <a:r>
              <a:rPr sz="1200" i="1" spc="-25" dirty="0">
                <a:solidFill>
                  <a:schemeClr val="tx1"/>
                </a:solidFill>
                <a:latin typeface="+mn-lt"/>
                <a:cs typeface="Arial"/>
              </a:rPr>
              <a:t> </a:t>
            </a:r>
            <a:r>
              <a:rPr sz="1200" i="1" dirty="0">
                <a:solidFill>
                  <a:schemeClr val="tx1"/>
                </a:solidFill>
                <a:latin typeface="+mn-lt"/>
                <a:cs typeface="Arial"/>
              </a:rPr>
              <a:t>EE.UU.</a:t>
            </a:r>
            <a:r>
              <a:rPr sz="1200" i="1" spc="-35" dirty="0">
                <a:solidFill>
                  <a:schemeClr val="tx1"/>
                </a:solidFill>
                <a:latin typeface="+mn-lt"/>
                <a:cs typeface="Arial"/>
              </a:rPr>
              <a:t> </a:t>
            </a:r>
            <a:r>
              <a:rPr sz="1200" i="1" dirty="0">
                <a:solidFill>
                  <a:schemeClr val="tx1"/>
                </a:solidFill>
                <a:latin typeface="+mn-lt"/>
                <a:cs typeface="Arial"/>
              </a:rPr>
              <a:t>e </a:t>
            </a:r>
            <a:r>
              <a:rPr sz="1200" i="1" spc="-10" dirty="0">
                <a:solidFill>
                  <a:schemeClr val="tx1"/>
                </a:solidFill>
                <a:latin typeface="+mn-lt"/>
                <a:cs typeface="Arial"/>
              </a:rPr>
              <a:t>Italia.</a:t>
            </a:r>
            <a:endParaRPr sz="1200" dirty="0">
              <a:solidFill>
                <a:schemeClr val="tx1"/>
              </a:solidFill>
              <a:latin typeface="+mn-lt"/>
              <a:cs typeface="Arial"/>
            </a:endParaRPr>
          </a:p>
          <a:p>
            <a:pPr marL="12700">
              <a:lnSpc>
                <a:spcPct val="100000"/>
              </a:lnSpc>
              <a:spcBef>
                <a:spcPts val="625"/>
              </a:spcBef>
            </a:pPr>
            <a:r>
              <a:rPr sz="1200" i="1" dirty="0">
                <a:solidFill>
                  <a:schemeClr val="tx1"/>
                </a:solidFill>
                <a:latin typeface="+mn-lt"/>
                <a:cs typeface="Arial"/>
              </a:rPr>
              <a:t>En</a:t>
            </a:r>
            <a:r>
              <a:rPr sz="1200" i="1" spc="-20" dirty="0">
                <a:solidFill>
                  <a:schemeClr val="tx1"/>
                </a:solidFill>
                <a:latin typeface="+mn-lt"/>
                <a:cs typeface="Arial"/>
              </a:rPr>
              <a:t> </a:t>
            </a:r>
            <a:r>
              <a:rPr sz="1200" i="1" dirty="0">
                <a:solidFill>
                  <a:schemeClr val="tx1"/>
                </a:solidFill>
                <a:latin typeface="+mn-lt"/>
                <a:cs typeface="Arial"/>
              </a:rPr>
              <a:t>este</a:t>
            </a:r>
            <a:r>
              <a:rPr sz="1200" i="1" spc="-10" dirty="0">
                <a:solidFill>
                  <a:schemeClr val="tx1"/>
                </a:solidFill>
                <a:latin typeface="+mn-lt"/>
                <a:cs typeface="Arial"/>
              </a:rPr>
              <a:t> </a:t>
            </a:r>
            <a:r>
              <a:rPr sz="1200" i="1" dirty="0">
                <a:solidFill>
                  <a:schemeClr val="tx1"/>
                </a:solidFill>
                <a:latin typeface="+mn-lt"/>
                <a:cs typeface="Arial"/>
              </a:rPr>
              <a:t>proyecto,</a:t>
            </a:r>
            <a:r>
              <a:rPr sz="1200" i="1" spc="-30" dirty="0">
                <a:solidFill>
                  <a:schemeClr val="tx1"/>
                </a:solidFill>
                <a:latin typeface="+mn-lt"/>
                <a:cs typeface="Arial"/>
              </a:rPr>
              <a:t> </a:t>
            </a:r>
            <a:r>
              <a:rPr sz="1200" i="1" dirty="0">
                <a:solidFill>
                  <a:schemeClr val="tx1"/>
                </a:solidFill>
                <a:latin typeface="+mn-lt"/>
                <a:cs typeface="Arial"/>
              </a:rPr>
              <a:t>se</a:t>
            </a:r>
            <a:r>
              <a:rPr sz="1200" i="1" spc="-5" dirty="0">
                <a:solidFill>
                  <a:schemeClr val="tx1"/>
                </a:solidFill>
                <a:latin typeface="+mn-lt"/>
                <a:cs typeface="Arial"/>
              </a:rPr>
              <a:t> </a:t>
            </a:r>
            <a:r>
              <a:rPr sz="1200" i="1" dirty="0">
                <a:solidFill>
                  <a:schemeClr val="tx1"/>
                </a:solidFill>
                <a:latin typeface="+mn-lt"/>
                <a:cs typeface="Arial"/>
              </a:rPr>
              <a:t>plantea</a:t>
            </a:r>
            <a:r>
              <a:rPr sz="1200" i="1" spc="-20" dirty="0">
                <a:solidFill>
                  <a:schemeClr val="tx1"/>
                </a:solidFill>
                <a:latin typeface="+mn-lt"/>
                <a:cs typeface="Arial"/>
              </a:rPr>
              <a:t> </a:t>
            </a:r>
            <a:r>
              <a:rPr sz="1200" i="1" dirty="0">
                <a:solidFill>
                  <a:schemeClr val="tx1"/>
                </a:solidFill>
                <a:latin typeface="+mn-lt"/>
                <a:cs typeface="Arial"/>
              </a:rPr>
              <a:t>un</a:t>
            </a:r>
            <a:r>
              <a:rPr sz="1200" i="1" spc="-10" dirty="0">
                <a:solidFill>
                  <a:schemeClr val="tx1"/>
                </a:solidFill>
                <a:latin typeface="+mn-lt"/>
                <a:cs typeface="Arial"/>
              </a:rPr>
              <a:t> </a:t>
            </a:r>
            <a:r>
              <a:rPr sz="1200" i="1" dirty="0">
                <a:solidFill>
                  <a:schemeClr val="tx1"/>
                </a:solidFill>
                <a:latin typeface="+mn-lt"/>
                <a:cs typeface="Arial"/>
              </a:rPr>
              <a:t>plan</a:t>
            </a:r>
            <a:r>
              <a:rPr sz="1200" i="1" spc="-5" dirty="0">
                <a:solidFill>
                  <a:schemeClr val="tx1"/>
                </a:solidFill>
                <a:latin typeface="+mn-lt"/>
                <a:cs typeface="Arial"/>
              </a:rPr>
              <a:t> </a:t>
            </a:r>
            <a:r>
              <a:rPr sz="1200" i="1" dirty="0">
                <a:solidFill>
                  <a:schemeClr val="tx1"/>
                </a:solidFill>
                <a:latin typeface="+mn-lt"/>
                <a:cs typeface="Arial"/>
              </a:rPr>
              <a:t>de</a:t>
            </a:r>
            <a:r>
              <a:rPr sz="1200" i="1" spc="-10" dirty="0">
                <a:solidFill>
                  <a:schemeClr val="tx1"/>
                </a:solidFill>
                <a:latin typeface="+mn-lt"/>
                <a:cs typeface="Arial"/>
              </a:rPr>
              <a:t> </a:t>
            </a:r>
            <a:r>
              <a:rPr sz="1200" i="1" dirty="0">
                <a:solidFill>
                  <a:schemeClr val="tx1"/>
                </a:solidFill>
                <a:latin typeface="+mn-lt"/>
                <a:cs typeface="Arial"/>
              </a:rPr>
              <a:t>marketing</a:t>
            </a:r>
            <a:r>
              <a:rPr sz="1200" i="1" spc="5" dirty="0">
                <a:solidFill>
                  <a:schemeClr val="tx1"/>
                </a:solidFill>
                <a:latin typeface="+mn-lt"/>
                <a:cs typeface="Arial"/>
              </a:rPr>
              <a:t> </a:t>
            </a:r>
            <a:r>
              <a:rPr sz="1200" i="1" dirty="0">
                <a:solidFill>
                  <a:schemeClr val="tx1"/>
                </a:solidFill>
                <a:latin typeface="+mn-lt"/>
                <a:cs typeface="Arial"/>
              </a:rPr>
              <a:t>estratégico</a:t>
            </a:r>
            <a:r>
              <a:rPr sz="1200" i="1" spc="-15" dirty="0">
                <a:solidFill>
                  <a:schemeClr val="tx1"/>
                </a:solidFill>
                <a:latin typeface="+mn-lt"/>
                <a:cs typeface="Arial"/>
              </a:rPr>
              <a:t> </a:t>
            </a:r>
            <a:r>
              <a:rPr sz="1200" i="1" dirty="0">
                <a:solidFill>
                  <a:schemeClr val="tx1"/>
                </a:solidFill>
                <a:latin typeface="+mn-lt"/>
                <a:cs typeface="Arial"/>
              </a:rPr>
              <a:t>y</a:t>
            </a:r>
            <a:r>
              <a:rPr sz="1200" i="1" spc="-10" dirty="0">
                <a:solidFill>
                  <a:schemeClr val="tx1"/>
                </a:solidFill>
                <a:latin typeface="+mn-lt"/>
                <a:cs typeface="Arial"/>
              </a:rPr>
              <a:t> </a:t>
            </a:r>
            <a:r>
              <a:rPr sz="1200" i="1" dirty="0">
                <a:solidFill>
                  <a:schemeClr val="tx1"/>
                </a:solidFill>
                <a:latin typeface="+mn-lt"/>
                <a:cs typeface="Arial"/>
              </a:rPr>
              <a:t>la</a:t>
            </a:r>
            <a:r>
              <a:rPr sz="1200" i="1" spc="-10" dirty="0">
                <a:solidFill>
                  <a:schemeClr val="tx1"/>
                </a:solidFill>
                <a:latin typeface="+mn-lt"/>
                <a:cs typeface="Arial"/>
              </a:rPr>
              <a:t> </a:t>
            </a:r>
            <a:r>
              <a:rPr sz="1200" i="1" dirty="0">
                <a:solidFill>
                  <a:schemeClr val="tx1"/>
                </a:solidFill>
                <a:latin typeface="+mn-lt"/>
                <a:cs typeface="Arial"/>
              </a:rPr>
              <a:t>búsqueda</a:t>
            </a:r>
            <a:r>
              <a:rPr sz="1200" i="1" spc="-20" dirty="0">
                <a:solidFill>
                  <a:schemeClr val="tx1"/>
                </a:solidFill>
                <a:latin typeface="+mn-lt"/>
                <a:cs typeface="Arial"/>
              </a:rPr>
              <a:t> </a:t>
            </a:r>
            <a:r>
              <a:rPr sz="1200" i="1" dirty="0">
                <a:solidFill>
                  <a:schemeClr val="tx1"/>
                </a:solidFill>
                <a:latin typeface="+mn-lt"/>
                <a:cs typeface="Arial"/>
              </a:rPr>
              <a:t>de</a:t>
            </a:r>
            <a:r>
              <a:rPr sz="1200" i="1" spc="-5" dirty="0">
                <a:solidFill>
                  <a:schemeClr val="tx1"/>
                </a:solidFill>
                <a:latin typeface="+mn-lt"/>
                <a:cs typeface="Arial"/>
              </a:rPr>
              <a:t> </a:t>
            </a:r>
            <a:r>
              <a:rPr sz="1200" i="1" dirty="0">
                <a:solidFill>
                  <a:schemeClr val="tx1"/>
                </a:solidFill>
                <a:latin typeface="+mn-lt"/>
                <a:cs typeface="Arial"/>
              </a:rPr>
              <a:t>soluciones</a:t>
            </a:r>
            <a:r>
              <a:rPr sz="1200" i="1" spc="-20" dirty="0">
                <a:solidFill>
                  <a:schemeClr val="tx1"/>
                </a:solidFill>
                <a:latin typeface="+mn-lt"/>
                <a:cs typeface="Arial"/>
              </a:rPr>
              <a:t> </a:t>
            </a:r>
            <a:r>
              <a:rPr sz="1200" i="1" dirty="0">
                <a:solidFill>
                  <a:schemeClr val="tx1"/>
                </a:solidFill>
                <a:latin typeface="+mn-lt"/>
                <a:cs typeface="Arial"/>
              </a:rPr>
              <a:t>globales</a:t>
            </a:r>
            <a:r>
              <a:rPr sz="1200" i="1" spc="-20" dirty="0">
                <a:solidFill>
                  <a:schemeClr val="tx1"/>
                </a:solidFill>
                <a:latin typeface="+mn-lt"/>
                <a:cs typeface="Arial"/>
              </a:rPr>
              <a:t> </a:t>
            </a:r>
            <a:r>
              <a:rPr sz="1200" i="1" dirty="0">
                <a:solidFill>
                  <a:schemeClr val="tx1"/>
                </a:solidFill>
                <a:latin typeface="+mn-lt"/>
                <a:cs typeface="Arial"/>
              </a:rPr>
              <a:t>para</a:t>
            </a:r>
            <a:r>
              <a:rPr sz="1200" i="1" spc="-5" dirty="0">
                <a:solidFill>
                  <a:schemeClr val="tx1"/>
                </a:solidFill>
                <a:latin typeface="+mn-lt"/>
                <a:cs typeface="Arial"/>
              </a:rPr>
              <a:t> </a:t>
            </a:r>
            <a:r>
              <a:rPr sz="1200" i="1" dirty="0">
                <a:solidFill>
                  <a:schemeClr val="tx1"/>
                </a:solidFill>
                <a:latin typeface="+mn-lt"/>
                <a:cs typeface="Arial"/>
              </a:rPr>
              <a:t>su</a:t>
            </a:r>
            <a:r>
              <a:rPr sz="1200" i="1" spc="-20" dirty="0">
                <a:solidFill>
                  <a:schemeClr val="tx1"/>
                </a:solidFill>
                <a:latin typeface="+mn-lt"/>
                <a:cs typeface="Arial"/>
              </a:rPr>
              <a:t> </a:t>
            </a:r>
            <a:r>
              <a:rPr sz="1200" i="1" dirty="0">
                <a:solidFill>
                  <a:schemeClr val="tx1"/>
                </a:solidFill>
                <a:latin typeface="+mn-lt"/>
                <a:cs typeface="Arial"/>
              </a:rPr>
              <a:t>crecimiento</a:t>
            </a:r>
            <a:r>
              <a:rPr sz="1200" i="1" spc="5" dirty="0">
                <a:solidFill>
                  <a:schemeClr val="tx1"/>
                </a:solidFill>
                <a:latin typeface="+mn-lt"/>
                <a:cs typeface="Arial"/>
              </a:rPr>
              <a:t> </a:t>
            </a:r>
            <a:r>
              <a:rPr sz="1200" i="1" dirty="0">
                <a:solidFill>
                  <a:schemeClr val="tx1"/>
                </a:solidFill>
                <a:latin typeface="+mn-lt"/>
                <a:cs typeface="Arial"/>
              </a:rPr>
              <a:t>digital</a:t>
            </a:r>
            <a:r>
              <a:rPr sz="1200" i="1" spc="-10" dirty="0">
                <a:solidFill>
                  <a:schemeClr val="tx1"/>
                </a:solidFill>
                <a:latin typeface="+mn-lt"/>
                <a:cs typeface="Arial"/>
              </a:rPr>
              <a:t> </a:t>
            </a:r>
            <a:r>
              <a:rPr sz="1200" i="1" dirty="0">
                <a:solidFill>
                  <a:schemeClr val="tx1"/>
                </a:solidFill>
                <a:latin typeface="+mn-lt"/>
                <a:cs typeface="Arial"/>
              </a:rPr>
              <a:t>en</a:t>
            </a:r>
            <a:r>
              <a:rPr sz="1200" i="1" spc="-10" dirty="0">
                <a:solidFill>
                  <a:schemeClr val="tx1"/>
                </a:solidFill>
                <a:latin typeface="+mn-lt"/>
                <a:cs typeface="Arial"/>
              </a:rPr>
              <a:t> </a:t>
            </a:r>
            <a:r>
              <a:rPr sz="1200" i="1" dirty="0">
                <a:solidFill>
                  <a:schemeClr val="tx1"/>
                </a:solidFill>
                <a:latin typeface="+mn-lt"/>
                <a:cs typeface="Arial"/>
              </a:rPr>
              <a:t>los</a:t>
            </a:r>
            <a:r>
              <a:rPr sz="1200" i="1" spc="-10" dirty="0">
                <a:solidFill>
                  <a:schemeClr val="tx1"/>
                </a:solidFill>
                <a:latin typeface="+mn-lt"/>
                <a:cs typeface="Arial"/>
              </a:rPr>
              <a:t> </a:t>
            </a:r>
            <a:r>
              <a:rPr sz="1200" i="1" dirty="0">
                <a:solidFill>
                  <a:schemeClr val="tx1"/>
                </a:solidFill>
                <a:latin typeface="+mn-lt"/>
                <a:cs typeface="Arial"/>
              </a:rPr>
              <a:t>países</a:t>
            </a:r>
            <a:r>
              <a:rPr sz="1200" i="1" spc="-15" dirty="0">
                <a:solidFill>
                  <a:schemeClr val="tx1"/>
                </a:solidFill>
                <a:latin typeface="+mn-lt"/>
                <a:cs typeface="Arial"/>
              </a:rPr>
              <a:t> </a:t>
            </a:r>
            <a:r>
              <a:rPr sz="1200" i="1" spc="-10" dirty="0">
                <a:solidFill>
                  <a:schemeClr val="tx1"/>
                </a:solidFill>
                <a:latin typeface="+mn-lt"/>
                <a:cs typeface="Arial"/>
              </a:rPr>
              <a:t>escogidos.</a:t>
            </a:r>
            <a:endParaRPr sz="1200" dirty="0">
              <a:solidFill>
                <a:schemeClr val="tx1"/>
              </a:solidFill>
              <a:latin typeface="+mn-lt"/>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4745329" y="6377789"/>
            <a:ext cx="2282190" cy="151323"/>
          </a:xfrm>
          <a:prstGeom prst="rect">
            <a:avLst/>
          </a:prstGeom>
        </p:spPr>
        <p:txBody>
          <a:bodyPr vert="horz" wrap="square" lIns="0" tIns="12700" rIns="0" bIns="0" rtlCol="0">
            <a:spAutoFit/>
          </a:bodyPr>
          <a:lstStyle/>
          <a:p>
            <a:pPr marL="12700">
              <a:lnSpc>
                <a:spcPct val="100000"/>
              </a:lnSpc>
              <a:spcBef>
                <a:spcPts val="100"/>
              </a:spcBef>
            </a:pPr>
            <a:r>
              <a:rPr sz="900" i="1" dirty="0">
                <a:latin typeface="+mn-lt"/>
                <a:cs typeface="Arial"/>
              </a:rPr>
              <a:t>Fuente:</a:t>
            </a:r>
            <a:r>
              <a:rPr sz="900" i="1" spc="-45" dirty="0">
                <a:latin typeface="+mn-lt"/>
                <a:cs typeface="Arial"/>
              </a:rPr>
              <a:t> </a:t>
            </a:r>
            <a:r>
              <a:rPr sz="900" i="1" dirty="0">
                <a:latin typeface="+mn-lt"/>
                <a:cs typeface="Arial"/>
              </a:rPr>
              <a:t>-</a:t>
            </a:r>
            <a:r>
              <a:rPr sz="900" i="1" spc="-20" dirty="0">
                <a:latin typeface="+mn-lt"/>
                <a:cs typeface="Arial"/>
              </a:rPr>
              <a:t> </a:t>
            </a:r>
            <a:r>
              <a:rPr sz="900" i="1" dirty="0">
                <a:latin typeface="+mn-lt"/>
                <a:cs typeface="Arial"/>
              </a:rPr>
              <a:t>Google</a:t>
            </a:r>
            <a:r>
              <a:rPr sz="900" i="1" spc="-35" dirty="0">
                <a:latin typeface="+mn-lt"/>
                <a:cs typeface="Arial"/>
              </a:rPr>
              <a:t> </a:t>
            </a:r>
            <a:r>
              <a:rPr sz="900" i="1" dirty="0">
                <a:latin typeface="+mn-lt"/>
                <a:cs typeface="Arial"/>
              </a:rPr>
              <a:t>Analytics</a:t>
            </a:r>
            <a:r>
              <a:rPr sz="900" i="1" spc="-45" dirty="0">
                <a:latin typeface="+mn-lt"/>
                <a:cs typeface="Arial"/>
              </a:rPr>
              <a:t> </a:t>
            </a:r>
            <a:r>
              <a:rPr sz="900" i="1" dirty="0">
                <a:latin typeface="+mn-lt"/>
                <a:cs typeface="Arial"/>
              </a:rPr>
              <a:t>(Diciembre</a:t>
            </a:r>
            <a:r>
              <a:rPr sz="900" i="1" spc="-35" dirty="0">
                <a:latin typeface="+mn-lt"/>
                <a:cs typeface="Arial"/>
              </a:rPr>
              <a:t> </a:t>
            </a:r>
            <a:r>
              <a:rPr sz="900" i="1" spc="-10" dirty="0">
                <a:latin typeface="+mn-lt"/>
                <a:cs typeface="Arial"/>
              </a:rPr>
              <a:t>2021)</a:t>
            </a:r>
            <a:endParaRPr sz="900">
              <a:latin typeface="+mn-lt"/>
              <a:cs typeface="Arial"/>
            </a:endParaRPr>
          </a:p>
        </p:txBody>
      </p:sp>
      <p:grpSp>
        <p:nvGrpSpPr>
          <p:cNvPr id="6" name="object 6"/>
          <p:cNvGrpSpPr/>
          <p:nvPr/>
        </p:nvGrpSpPr>
        <p:grpSpPr>
          <a:xfrm>
            <a:off x="1021181" y="2906015"/>
            <a:ext cx="6014085" cy="3403600"/>
            <a:chOff x="676655" y="2410967"/>
            <a:chExt cx="6014085" cy="3403600"/>
          </a:xfrm>
        </p:grpSpPr>
        <p:pic>
          <p:nvPicPr>
            <p:cNvPr id="7" name="object 7"/>
            <p:cNvPicPr/>
            <p:nvPr/>
          </p:nvPicPr>
          <p:blipFill>
            <a:blip r:embed="rId2" cstate="print"/>
            <a:stretch>
              <a:fillRect/>
            </a:stretch>
          </p:blipFill>
          <p:spPr>
            <a:xfrm>
              <a:off x="685799" y="2420111"/>
              <a:ext cx="5995415" cy="3384804"/>
            </a:xfrm>
            <a:prstGeom prst="rect">
              <a:avLst/>
            </a:prstGeom>
          </p:spPr>
        </p:pic>
        <p:sp>
          <p:nvSpPr>
            <p:cNvPr id="8" name="object 8"/>
            <p:cNvSpPr/>
            <p:nvPr/>
          </p:nvSpPr>
          <p:spPr>
            <a:xfrm>
              <a:off x="681227" y="2415539"/>
              <a:ext cx="6004560" cy="3394075"/>
            </a:xfrm>
            <a:custGeom>
              <a:avLst/>
              <a:gdLst/>
              <a:ahLst/>
              <a:cxnLst/>
              <a:rect l="l" t="t" r="r" b="b"/>
              <a:pathLst>
                <a:path w="6004559" h="3394075">
                  <a:moveTo>
                    <a:pt x="0" y="3393948"/>
                  </a:moveTo>
                  <a:lnTo>
                    <a:pt x="6004560" y="3393948"/>
                  </a:lnTo>
                  <a:lnTo>
                    <a:pt x="6004560" y="0"/>
                  </a:lnTo>
                  <a:lnTo>
                    <a:pt x="0" y="0"/>
                  </a:lnTo>
                  <a:lnTo>
                    <a:pt x="0" y="3393948"/>
                  </a:lnTo>
                  <a:close/>
                </a:path>
              </a:pathLst>
            </a:custGeom>
            <a:ln w="9144">
              <a:solidFill>
                <a:srgbClr val="000000"/>
              </a:solidFill>
            </a:ln>
          </p:spPr>
          <p:txBody>
            <a:bodyPr wrap="square" lIns="0" tIns="0" rIns="0" bIns="0" rtlCol="0"/>
            <a:lstStyle/>
            <a:p>
              <a:endParaRPr/>
            </a:p>
          </p:txBody>
        </p:sp>
      </p:grpSp>
      <p:sp>
        <p:nvSpPr>
          <p:cNvPr id="9" name="object 9"/>
          <p:cNvSpPr txBox="1"/>
          <p:nvPr/>
        </p:nvSpPr>
        <p:spPr>
          <a:xfrm>
            <a:off x="7722591" y="2944877"/>
            <a:ext cx="3921760" cy="1397635"/>
          </a:xfrm>
          <a:prstGeom prst="rect">
            <a:avLst/>
          </a:prstGeom>
        </p:spPr>
        <p:txBody>
          <a:bodyPr vert="horz" wrap="square" lIns="0" tIns="12700" rIns="0" bIns="0" rtlCol="0">
            <a:spAutoFit/>
          </a:bodyPr>
          <a:lstStyle/>
          <a:p>
            <a:pPr marL="12700" marR="5080" algn="just">
              <a:lnSpc>
                <a:spcPct val="150100"/>
              </a:lnSpc>
              <a:spcBef>
                <a:spcPts val="100"/>
              </a:spcBef>
            </a:pPr>
            <a:r>
              <a:rPr sz="1200" dirty="0">
                <a:latin typeface="+mn-lt"/>
                <a:cs typeface="Arial"/>
              </a:rPr>
              <a:t>En</a:t>
            </a:r>
            <a:r>
              <a:rPr sz="1200" spc="105" dirty="0">
                <a:latin typeface="+mn-lt"/>
                <a:cs typeface="Arial"/>
              </a:rPr>
              <a:t> </a:t>
            </a:r>
            <a:r>
              <a:rPr sz="1200" dirty="0">
                <a:latin typeface="+mn-lt"/>
                <a:cs typeface="Arial"/>
              </a:rPr>
              <a:t>un</a:t>
            </a:r>
            <a:r>
              <a:rPr sz="1200" spc="105" dirty="0">
                <a:latin typeface="+mn-lt"/>
                <a:cs typeface="Arial"/>
              </a:rPr>
              <a:t> </a:t>
            </a:r>
            <a:r>
              <a:rPr sz="1200" dirty="0">
                <a:latin typeface="+mn-lt"/>
                <a:cs typeface="Arial"/>
              </a:rPr>
              <a:t>primer</a:t>
            </a:r>
            <a:r>
              <a:rPr sz="1200" spc="105" dirty="0">
                <a:latin typeface="+mn-lt"/>
                <a:cs typeface="Arial"/>
              </a:rPr>
              <a:t> </a:t>
            </a:r>
            <a:r>
              <a:rPr sz="1200" dirty="0">
                <a:latin typeface="+mn-lt"/>
                <a:cs typeface="Arial"/>
              </a:rPr>
              <a:t>análisis</a:t>
            </a:r>
            <a:r>
              <a:rPr sz="1200" spc="100" dirty="0">
                <a:latin typeface="+mn-lt"/>
                <a:cs typeface="Arial"/>
              </a:rPr>
              <a:t> </a:t>
            </a:r>
            <a:r>
              <a:rPr sz="1200" dirty="0">
                <a:latin typeface="+mn-lt"/>
                <a:cs typeface="Arial"/>
              </a:rPr>
              <a:t>interno,</a:t>
            </a:r>
            <a:r>
              <a:rPr sz="1200" spc="120" dirty="0">
                <a:latin typeface="+mn-lt"/>
                <a:cs typeface="Arial"/>
              </a:rPr>
              <a:t> </a:t>
            </a:r>
            <a:r>
              <a:rPr sz="1200" dirty="0">
                <a:latin typeface="+mn-lt"/>
                <a:cs typeface="Arial"/>
              </a:rPr>
              <a:t>vemos</a:t>
            </a:r>
            <a:r>
              <a:rPr sz="1200" spc="105" dirty="0">
                <a:latin typeface="+mn-lt"/>
                <a:cs typeface="Arial"/>
              </a:rPr>
              <a:t> </a:t>
            </a:r>
            <a:r>
              <a:rPr sz="1200" dirty="0">
                <a:latin typeface="+mn-lt"/>
                <a:cs typeface="Arial"/>
              </a:rPr>
              <a:t>que</a:t>
            </a:r>
            <a:r>
              <a:rPr sz="1200" spc="120" dirty="0">
                <a:latin typeface="+mn-lt"/>
                <a:cs typeface="Arial"/>
              </a:rPr>
              <a:t> </a:t>
            </a:r>
            <a:r>
              <a:rPr sz="1200" dirty="0">
                <a:latin typeface="+mn-lt"/>
                <a:cs typeface="Arial"/>
              </a:rPr>
              <a:t>la</a:t>
            </a:r>
            <a:r>
              <a:rPr sz="1200" spc="105" dirty="0">
                <a:latin typeface="+mn-lt"/>
                <a:cs typeface="Arial"/>
              </a:rPr>
              <a:t> </a:t>
            </a:r>
            <a:r>
              <a:rPr sz="1200" dirty="0">
                <a:latin typeface="+mn-lt"/>
                <a:cs typeface="Arial"/>
              </a:rPr>
              <a:t>mayoría</a:t>
            </a:r>
            <a:r>
              <a:rPr sz="1200" spc="114" dirty="0">
                <a:latin typeface="+mn-lt"/>
                <a:cs typeface="Arial"/>
              </a:rPr>
              <a:t> </a:t>
            </a:r>
            <a:r>
              <a:rPr sz="1200" spc="-25" dirty="0">
                <a:latin typeface="+mn-lt"/>
                <a:cs typeface="Arial"/>
              </a:rPr>
              <a:t>del </a:t>
            </a:r>
            <a:r>
              <a:rPr sz="1200" dirty="0">
                <a:latin typeface="+mn-lt"/>
                <a:cs typeface="Arial"/>
              </a:rPr>
              <a:t>tráfico</a:t>
            </a:r>
            <a:r>
              <a:rPr sz="1200" spc="-20" dirty="0">
                <a:latin typeface="+mn-lt"/>
                <a:cs typeface="Arial"/>
              </a:rPr>
              <a:t> </a:t>
            </a:r>
            <a:r>
              <a:rPr sz="1200" dirty="0">
                <a:latin typeface="+mn-lt"/>
                <a:cs typeface="Arial"/>
              </a:rPr>
              <a:t>generado</a:t>
            </a:r>
            <a:r>
              <a:rPr sz="1200" spc="-35" dirty="0">
                <a:latin typeface="+mn-lt"/>
                <a:cs typeface="Arial"/>
              </a:rPr>
              <a:t> </a:t>
            </a:r>
            <a:r>
              <a:rPr sz="1200" dirty="0" err="1">
                <a:latin typeface="+mn-lt"/>
                <a:cs typeface="Arial"/>
              </a:rPr>
              <a:t>por</a:t>
            </a:r>
            <a:r>
              <a:rPr sz="1200" spc="-20" dirty="0">
                <a:latin typeface="+mn-lt"/>
                <a:cs typeface="Arial"/>
              </a:rPr>
              <a:t> </a:t>
            </a:r>
            <a:r>
              <a:rPr lang="es-ES" sz="1200" dirty="0">
                <a:latin typeface="+mn-lt"/>
                <a:cs typeface="Arial"/>
              </a:rPr>
              <a:t>SAMPLE</a:t>
            </a:r>
            <a:r>
              <a:rPr sz="1200" spc="-15" dirty="0">
                <a:latin typeface="+mn-lt"/>
                <a:cs typeface="Arial"/>
              </a:rPr>
              <a:t> </a:t>
            </a:r>
            <a:r>
              <a:rPr sz="1200" dirty="0">
                <a:latin typeface="+mn-lt"/>
                <a:cs typeface="Arial"/>
              </a:rPr>
              <a:t>procede</a:t>
            </a:r>
            <a:r>
              <a:rPr sz="1200" spc="-30" dirty="0">
                <a:latin typeface="+mn-lt"/>
                <a:cs typeface="Arial"/>
              </a:rPr>
              <a:t> </a:t>
            </a:r>
            <a:r>
              <a:rPr sz="1200" dirty="0">
                <a:latin typeface="+mn-lt"/>
                <a:cs typeface="Arial"/>
              </a:rPr>
              <a:t>de</a:t>
            </a:r>
            <a:r>
              <a:rPr sz="1200" spc="-15" dirty="0">
                <a:latin typeface="+mn-lt"/>
                <a:cs typeface="Arial"/>
              </a:rPr>
              <a:t> </a:t>
            </a:r>
            <a:r>
              <a:rPr sz="1200" dirty="0">
                <a:latin typeface="+mn-lt"/>
                <a:cs typeface="Arial"/>
              </a:rPr>
              <a:t>España,</a:t>
            </a:r>
            <a:r>
              <a:rPr sz="1200" spc="-10" dirty="0">
                <a:latin typeface="+mn-lt"/>
                <a:cs typeface="Arial"/>
              </a:rPr>
              <a:t> </a:t>
            </a:r>
            <a:r>
              <a:rPr sz="1200" dirty="0">
                <a:latin typeface="+mn-lt"/>
                <a:cs typeface="Arial"/>
              </a:rPr>
              <a:t>con</a:t>
            </a:r>
            <a:r>
              <a:rPr sz="1200" spc="-15" dirty="0">
                <a:latin typeface="+mn-lt"/>
                <a:cs typeface="Arial"/>
              </a:rPr>
              <a:t> </a:t>
            </a:r>
            <a:r>
              <a:rPr sz="1200" spc="-10" dirty="0">
                <a:latin typeface="+mn-lt"/>
                <a:cs typeface="Arial"/>
              </a:rPr>
              <a:t>tasas </a:t>
            </a:r>
            <a:r>
              <a:rPr sz="1200" dirty="0">
                <a:latin typeface="+mn-lt"/>
                <a:cs typeface="Arial"/>
              </a:rPr>
              <a:t>de</a:t>
            </a:r>
            <a:r>
              <a:rPr sz="1200" spc="-5" dirty="0">
                <a:latin typeface="+mn-lt"/>
                <a:cs typeface="Arial"/>
              </a:rPr>
              <a:t> </a:t>
            </a:r>
            <a:r>
              <a:rPr sz="1200" dirty="0">
                <a:latin typeface="+mn-lt"/>
                <a:cs typeface="Arial"/>
              </a:rPr>
              <a:t>rebote</a:t>
            </a:r>
            <a:r>
              <a:rPr sz="1200" spc="-25" dirty="0">
                <a:latin typeface="+mn-lt"/>
                <a:cs typeface="Arial"/>
              </a:rPr>
              <a:t> </a:t>
            </a:r>
            <a:r>
              <a:rPr sz="1200" dirty="0">
                <a:latin typeface="+mn-lt"/>
                <a:cs typeface="Arial"/>
              </a:rPr>
              <a:t>altas</a:t>
            </a:r>
            <a:r>
              <a:rPr sz="1200" spc="-20" dirty="0">
                <a:latin typeface="+mn-lt"/>
                <a:cs typeface="Arial"/>
              </a:rPr>
              <a:t> </a:t>
            </a:r>
            <a:r>
              <a:rPr sz="1200" dirty="0">
                <a:latin typeface="+mn-lt"/>
                <a:cs typeface="Arial"/>
              </a:rPr>
              <a:t>para</a:t>
            </a:r>
            <a:r>
              <a:rPr sz="1200" spc="-10" dirty="0">
                <a:latin typeface="+mn-lt"/>
                <a:cs typeface="Arial"/>
              </a:rPr>
              <a:t> </a:t>
            </a:r>
            <a:r>
              <a:rPr sz="1200" dirty="0">
                <a:latin typeface="+mn-lt"/>
                <a:cs typeface="Arial"/>
              </a:rPr>
              <a:t>un</a:t>
            </a:r>
            <a:r>
              <a:rPr sz="1200" spc="-15" dirty="0">
                <a:latin typeface="+mn-lt"/>
                <a:cs typeface="Arial"/>
              </a:rPr>
              <a:t> </a:t>
            </a:r>
            <a:r>
              <a:rPr sz="1200" spc="-10" dirty="0">
                <a:latin typeface="+mn-lt"/>
                <a:cs typeface="Arial"/>
              </a:rPr>
              <a:t>e-commerce.</a:t>
            </a:r>
            <a:endParaRPr sz="1200" dirty="0">
              <a:latin typeface="+mn-lt"/>
              <a:cs typeface="Arial"/>
            </a:endParaRPr>
          </a:p>
          <a:p>
            <a:pPr marL="12700" marR="5715" algn="just">
              <a:lnSpc>
                <a:spcPct val="150000"/>
              </a:lnSpc>
            </a:pPr>
            <a:r>
              <a:rPr sz="1200" dirty="0">
                <a:latin typeface="+mn-lt"/>
                <a:cs typeface="Arial"/>
              </a:rPr>
              <a:t>Observamos</a:t>
            </a:r>
            <a:r>
              <a:rPr sz="1200" spc="160" dirty="0">
                <a:latin typeface="+mn-lt"/>
                <a:cs typeface="Arial"/>
              </a:rPr>
              <a:t>  </a:t>
            </a:r>
            <a:r>
              <a:rPr sz="1200" dirty="0">
                <a:latin typeface="+mn-lt"/>
                <a:cs typeface="Arial"/>
              </a:rPr>
              <a:t>una</a:t>
            </a:r>
            <a:r>
              <a:rPr sz="1200" spc="165" dirty="0">
                <a:latin typeface="+mn-lt"/>
                <a:cs typeface="Arial"/>
              </a:rPr>
              <a:t>  </a:t>
            </a:r>
            <a:r>
              <a:rPr sz="1200" dirty="0">
                <a:latin typeface="+mn-lt"/>
                <a:cs typeface="Arial"/>
              </a:rPr>
              <a:t>clara</a:t>
            </a:r>
            <a:r>
              <a:rPr sz="1200" spc="160" dirty="0">
                <a:latin typeface="+mn-lt"/>
                <a:cs typeface="Arial"/>
              </a:rPr>
              <a:t>  </a:t>
            </a:r>
            <a:r>
              <a:rPr sz="1200" dirty="0">
                <a:latin typeface="+mn-lt"/>
                <a:cs typeface="Arial"/>
              </a:rPr>
              <a:t>oportunidad</a:t>
            </a:r>
            <a:r>
              <a:rPr sz="1200" spc="160" dirty="0">
                <a:latin typeface="+mn-lt"/>
                <a:cs typeface="Arial"/>
              </a:rPr>
              <a:t>  </a:t>
            </a:r>
            <a:r>
              <a:rPr sz="1200" dirty="0">
                <a:latin typeface="+mn-lt"/>
                <a:cs typeface="Arial"/>
              </a:rPr>
              <a:t>en</a:t>
            </a:r>
            <a:r>
              <a:rPr sz="1200" spc="165" dirty="0">
                <a:latin typeface="+mn-lt"/>
                <a:cs typeface="Arial"/>
              </a:rPr>
              <a:t>  </a:t>
            </a:r>
            <a:r>
              <a:rPr sz="1200" dirty="0">
                <a:latin typeface="+mn-lt"/>
                <a:cs typeface="Arial"/>
              </a:rPr>
              <a:t>el</a:t>
            </a:r>
            <a:r>
              <a:rPr sz="1200" spc="155" dirty="0">
                <a:latin typeface="+mn-lt"/>
                <a:cs typeface="Arial"/>
              </a:rPr>
              <a:t>  </a:t>
            </a:r>
            <a:r>
              <a:rPr sz="1200" spc="-10" dirty="0">
                <a:latin typeface="+mn-lt"/>
                <a:cs typeface="Arial"/>
              </a:rPr>
              <a:t>mercado </a:t>
            </a:r>
            <a:r>
              <a:rPr sz="1200" dirty="0">
                <a:latin typeface="+mn-lt"/>
                <a:cs typeface="Arial"/>
              </a:rPr>
              <a:t>portugués,</a:t>
            </a:r>
            <a:r>
              <a:rPr sz="1200" spc="-30" dirty="0">
                <a:latin typeface="+mn-lt"/>
                <a:cs typeface="Arial"/>
              </a:rPr>
              <a:t> </a:t>
            </a:r>
            <a:r>
              <a:rPr sz="1200" dirty="0">
                <a:latin typeface="+mn-lt"/>
                <a:cs typeface="Arial"/>
              </a:rPr>
              <a:t>debido</a:t>
            </a:r>
            <a:r>
              <a:rPr sz="1200" spc="-40" dirty="0">
                <a:latin typeface="+mn-lt"/>
                <a:cs typeface="Arial"/>
              </a:rPr>
              <a:t> </a:t>
            </a:r>
            <a:r>
              <a:rPr sz="1200" dirty="0">
                <a:latin typeface="+mn-lt"/>
                <a:cs typeface="Arial"/>
              </a:rPr>
              <a:t>a</a:t>
            </a:r>
            <a:r>
              <a:rPr sz="1200" spc="-10" dirty="0">
                <a:latin typeface="+mn-lt"/>
                <a:cs typeface="Arial"/>
              </a:rPr>
              <a:t> </a:t>
            </a:r>
            <a:r>
              <a:rPr sz="1200" dirty="0">
                <a:latin typeface="+mn-lt"/>
                <a:cs typeface="Arial"/>
              </a:rPr>
              <a:t>su número</a:t>
            </a:r>
            <a:r>
              <a:rPr sz="1200" spc="-40" dirty="0">
                <a:latin typeface="+mn-lt"/>
                <a:cs typeface="Arial"/>
              </a:rPr>
              <a:t> </a:t>
            </a:r>
            <a:r>
              <a:rPr sz="1200" dirty="0">
                <a:latin typeface="+mn-lt"/>
                <a:cs typeface="Arial"/>
              </a:rPr>
              <a:t>de</a:t>
            </a:r>
            <a:r>
              <a:rPr sz="1200" spc="-10" dirty="0">
                <a:latin typeface="+mn-lt"/>
                <a:cs typeface="Arial"/>
              </a:rPr>
              <a:t> </a:t>
            </a:r>
            <a:r>
              <a:rPr sz="1200" dirty="0">
                <a:latin typeface="+mn-lt"/>
                <a:cs typeface="Arial"/>
              </a:rPr>
              <a:t>páginas</a:t>
            </a:r>
            <a:r>
              <a:rPr sz="1200" spc="-35" dirty="0">
                <a:latin typeface="+mn-lt"/>
                <a:cs typeface="Arial"/>
              </a:rPr>
              <a:t> </a:t>
            </a:r>
            <a:r>
              <a:rPr sz="1200" dirty="0">
                <a:latin typeface="+mn-lt"/>
                <a:cs typeface="Arial"/>
              </a:rPr>
              <a:t>por</a:t>
            </a:r>
            <a:r>
              <a:rPr sz="1200" spc="-15" dirty="0">
                <a:latin typeface="+mn-lt"/>
                <a:cs typeface="Arial"/>
              </a:rPr>
              <a:t> </a:t>
            </a:r>
            <a:r>
              <a:rPr sz="1200" spc="-10" dirty="0">
                <a:latin typeface="+mn-lt"/>
                <a:cs typeface="Arial"/>
              </a:rPr>
              <a:t>sesión.</a:t>
            </a:r>
            <a:endParaRPr sz="1200" dirty="0">
              <a:latin typeface="+mn-lt"/>
              <a:cs typeface="Arial"/>
            </a:endParaRPr>
          </a:p>
        </p:txBody>
      </p:sp>
      <p:sp>
        <p:nvSpPr>
          <p:cNvPr id="10" name="object 4">
            <a:extLst>
              <a:ext uri="{FF2B5EF4-FFF2-40B4-BE49-F238E27FC236}">
                <a16:creationId xmlns:a16="http://schemas.microsoft.com/office/drawing/2014/main" id="{518E8C9D-81F6-9256-2362-8608AD44C252}"/>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2</a:t>
            </a:r>
            <a:endParaRPr sz="7200" dirty="0">
              <a:solidFill>
                <a:schemeClr val="tx1"/>
              </a:solidFill>
              <a:latin typeface="+mj-lt"/>
              <a:cs typeface="Ebrima"/>
            </a:endParaRPr>
          </a:p>
        </p:txBody>
      </p:sp>
      <p:sp>
        <p:nvSpPr>
          <p:cNvPr id="11" name="object 3">
            <a:extLst>
              <a:ext uri="{FF2B5EF4-FFF2-40B4-BE49-F238E27FC236}">
                <a16:creationId xmlns:a16="http://schemas.microsoft.com/office/drawing/2014/main" id="{3D1F6C89-71F9-150E-6ECC-8BAB43C72C10}"/>
              </a:ext>
            </a:extLst>
          </p:cNvPr>
          <p:cNvSpPr txBox="1">
            <a:spLocks/>
          </p:cNvSpPr>
          <p:nvPr/>
        </p:nvSpPr>
        <p:spPr>
          <a:xfrm>
            <a:off x="1030325" y="1742332"/>
            <a:ext cx="4175659" cy="732893"/>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Análisis de la Situación</a:t>
            </a:r>
          </a:p>
          <a:p>
            <a:pPr marL="12700">
              <a:spcBef>
                <a:spcPts val="95"/>
              </a:spcBef>
            </a:pPr>
            <a:r>
              <a:rPr lang="es-ES" sz="1800" spc="-10" dirty="0">
                <a:solidFill>
                  <a:schemeClr val="tx1"/>
                </a:solidFill>
                <a:latin typeface="+mn-lt"/>
              </a:rPr>
              <a:t>Interno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object 5"/>
          <p:cNvGrpSpPr/>
          <p:nvPr/>
        </p:nvGrpSpPr>
        <p:grpSpPr>
          <a:xfrm>
            <a:off x="1025753" y="3124200"/>
            <a:ext cx="6460490" cy="2860675"/>
            <a:chOff x="480059" y="2253995"/>
            <a:chExt cx="6460490" cy="2860675"/>
          </a:xfrm>
        </p:grpSpPr>
        <p:pic>
          <p:nvPicPr>
            <p:cNvPr id="6" name="object 6"/>
            <p:cNvPicPr/>
            <p:nvPr/>
          </p:nvPicPr>
          <p:blipFill>
            <a:blip r:embed="rId2" cstate="print"/>
            <a:stretch>
              <a:fillRect/>
            </a:stretch>
          </p:blipFill>
          <p:spPr>
            <a:xfrm>
              <a:off x="489203" y="2263139"/>
              <a:ext cx="6441948" cy="2842260"/>
            </a:xfrm>
            <a:prstGeom prst="rect">
              <a:avLst/>
            </a:prstGeom>
          </p:spPr>
        </p:pic>
        <p:sp>
          <p:nvSpPr>
            <p:cNvPr id="7" name="object 7"/>
            <p:cNvSpPr/>
            <p:nvPr/>
          </p:nvSpPr>
          <p:spPr>
            <a:xfrm>
              <a:off x="484631" y="2258567"/>
              <a:ext cx="6451600" cy="2851785"/>
            </a:xfrm>
            <a:custGeom>
              <a:avLst/>
              <a:gdLst/>
              <a:ahLst/>
              <a:cxnLst/>
              <a:rect l="l" t="t" r="r" b="b"/>
              <a:pathLst>
                <a:path w="6451600" h="2851785">
                  <a:moveTo>
                    <a:pt x="0" y="2851404"/>
                  </a:moveTo>
                  <a:lnTo>
                    <a:pt x="6451092" y="2851404"/>
                  </a:lnTo>
                  <a:lnTo>
                    <a:pt x="6451092" y="0"/>
                  </a:lnTo>
                  <a:lnTo>
                    <a:pt x="0" y="0"/>
                  </a:lnTo>
                  <a:lnTo>
                    <a:pt x="0" y="2851404"/>
                  </a:lnTo>
                  <a:close/>
                </a:path>
              </a:pathLst>
            </a:custGeom>
            <a:ln w="9144">
              <a:solidFill>
                <a:srgbClr val="000000"/>
              </a:solidFill>
            </a:ln>
          </p:spPr>
          <p:txBody>
            <a:bodyPr wrap="square" lIns="0" tIns="0" rIns="0" bIns="0" rtlCol="0"/>
            <a:lstStyle/>
            <a:p>
              <a:endParaRPr/>
            </a:p>
          </p:txBody>
        </p:sp>
      </p:grpSp>
      <p:sp>
        <p:nvSpPr>
          <p:cNvPr id="8" name="object 8"/>
          <p:cNvSpPr txBox="1"/>
          <p:nvPr/>
        </p:nvSpPr>
        <p:spPr>
          <a:xfrm>
            <a:off x="1025752" y="2763204"/>
            <a:ext cx="3851047" cy="228909"/>
          </a:xfrm>
          <a:prstGeom prst="rect">
            <a:avLst/>
          </a:prstGeom>
        </p:spPr>
        <p:txBody>
          <a:bodyPr vert="horz" wrap="square" lIns="0" tIns="13335" rIns="0" bIns="0" rtlCol="0">
            <a:spAutoFit/>
          </a:bodyPr>
          <a:lstStyle/>
          <a:p>
            <a:pPr marL="12700">
              <a:lnSpc>
                <a:spcPct val="100000"/>
              </a:lnSpc>
              <a:spcBef>
                <a:spcPts val="105"/>
              </a:spcBef>
            </a:pPr>
            <a:r>
              <a:rPr sz="1400" b="1" dirty="0">
                <a:latin typeface="+mn-lt"/>
                <a:cs typeface="Arial"/>
              </a:rPr>
              <a:t>Páginas</a:t>
            </a:r>
            <a:r>
              <a:rPr sz="1400" b="1" spc="-50" dirty="0">
                <a:latin typeface="+mn-lt"/>
                <a:cs typeface="Arial"/>
              </a:rPr>
              <a:t> </a:t>
            </a:r>
            <a:r>
              <a:rPr sz="1400" b="1" dirty="0">
                <a:latin typeface="+mn-lt"/>
                <a:cs typeface="Arial"/>
              </a:rPr>
              <a:t>más</a:t>
            </a:r>
            <a:r>
              <a:rPr sz="1400" b="1" spc="-35" dirty="0">
                <a:latin typeface="+mn-lt"/>
                <a:cs typeface="Arial"/>
              </a:rPr>
              <a:t> </a:t>
            </a:r>
            <a:r>
              <a:rPr sz="1400" b="1" dirty="0" err="1">
                <a:latin typeface="+mn-lt"/>
                <a:cs typeface="Arial"/>
              </a:rPr>
              <a:t>visitadas</a:t>
            </a:r>
            <a:r>
              <a:rPr sz="1400" b="1" spc="-65" dirty="0">
                <a:latin typeface="+mn-lt"/>
                <a:cs typeface="Arial"/>
              </a:rPr>
              <a:t> </a:t>
            </a:r>
            <a:r>
              <a:rPr lang="es-ES" sz="1400" b="1" dirty="0">
                <a:latin typeface="+mn-lt"/>
                <a:cs typeface="Arial"/>
              </a:rPr>
              <a:t>SAMPLE</a:t>
            </a:r>
            <a:r>
              <a:rPr sz="1400" b="1" dirty="0">
                <a:latin typeface="+mn-lt"/>
                <a:cs typeface="Arial"/>
              </a:rPr>
              <a:t>.es</a:t>
            </a:r>
            <a:r>
              <a:rPr sz="1400" b="1" spc="-45" dirty="0">
                <a:latin typeface="+mn-lt"/>
                <a:cs typeface="Arial"/>
              </a:rPr>
              <a:t> </a:t>
            </a:r>
            <a:r>
              <a:rPr sz="1400" b="1" dirty="0">
                <a:latin typeface="+mn-lt"/>
                <a:cs typeface="Arial"/>
              </a:rPr>
              <a:t>2019-</a:t>
            </a:r>
            <a:r>
              <a:rPr sz="1400" b="1" spc="-20" dirty="0">
                <a:latin typeface="+mn-lt"/>
                <a:cs typeface="Arial"/>
              </a:rPr>
              <a:t>2021</a:t>
            </a:r>
            <a:endParaRPr sz="1400" dirty="0">
              <a:latin typeface="+mn-lt"/>
              <a:cs typeface="Arial"/>
            </a:endParaRPr>
          </a:p>
        </p:txBody>
      </p:sp>
      <p:sp>
        <p:nvSpPr>
          <p:cNvPr id="9" name="object 9"/>
          <p:cNvSpPr txBox="1"/>
          <p:nvPr/>
        </p:nvSpPr>
        <p:spPr>
          <a:xfrm>
            <a:off x="5191607" y="6025450"/>
            <a:ext cx="2282190" cy="151323"/>
          </a:xfrm>
          <a:prstGeom prst="rect">
            <a:avLst/>
          </a:prstGeom>
        </p:spPr>
        <p:txBody>
          <a:bodyPr vert="horz" wrap="square" lIns="0" tIns="12700" rIns="0" bIns="0" rtlCol="0">
            <a:spAutoFit/>
          </a:bodyPr>
          <a:lstStyle/>
          <a:p>
            <a:pPr marL="12700">
              <a:lnSpc>
                <a:spcPct val="100000"/>
              </a:lnSpc>
              <a:spcBef>
                <a:spcPts val="100"/>
              </a:spcBef>
            </a:pPr>
            <a:r>
              <a:rPr sz="900" i="1" dirty="0">
                <a:latin typeface="+mn-lt"/>
                <a:cs typeface="Arial"/>
              </a:rPr>
              <a:t>Fuente:</a:t>
            </a:r>
            <a:r>
              <a:rPr sz="900" i="1" spc="-40" dirty="0">
                <a:latin typeface="+mn-lt"/>
                <a:cs typeface="Arial"/>
              </a:rPr>
              <a:t> </a:t>
            </a:r>
            <a:r>
              <a:rPr sz="900" i="1" dirty="0">
                <a:latin typeface="+mn-lt"/>
                <a:cs typeface="Arial"/>
              </a:rPr>
              <a:t>-</a:t>
            </a:r>
            <a:r>
              <a:rPr sz="900" i="1" spc="-20" dirty="0">
                <a:latin typeface="+mn-lt"/>
                <a:cs typeface="Arial"/>
              </a:rPr>
              <a:t> </a:t>
            </a:r>
            <a:r>
              <a:rPr sz="900" i="1" dirty="0">
                <a:latin typeface="+mn-lt"/>
                <a:cs typeface="Arial"/>
              </a:rPr>
              <a:t>Google</a:t>
            </a:r>
            <a:r>
              <a:rPr sz="900" i="1" spc="-35" dirty="0">
                <a:latin typeface="+mn-lt"/>
                <a:cs typeface="Arial"/>
              </a:rPr>
              <a:t> </a:t>
            </a:r>
            <a:r>
              <a:rPr sz="900" i="1" dirty="0">
                <a:latin typeface="+mn-lt"/>
                <a:cs typeface="Arial"/>
              </a:rPr>
              <a:t>Analytics</a:t>
            </a:r>
            <a:r>
              <a:rPr sz="900" i="1" spc="-45" dirty="0">
                <a:latin typeface="+mn-lt"/>
                <a:cs typeface="Arial"/>
              </a:rPr>
              <a:t> </a:t>
            </a:r>
            <a:r>
              <a:rPr sz="900" i="1" dirty="0">
                <a:latin typeface="+mn-lt"/>
                <a:cs typeface="Arial"/>
              </a:rPr>
              <a:t>(Diciembre</a:t>
            </a:r>
            <a:r>
              <a:rPr sz="900" i="1" spc="-35" dirty="0">
                <a:latin typeface="+mn-lt"/>
                <a:cs typeface="Arial"/>
              </a:rPr>
              <a:t> </a:t>
            </a:r>
            <a:r>
              <a:rPr sz="900" i="1" spc="-10" dirty="0">
                <a:latin typeface="+mn-lt"/>
                <a:cs typeface="Arial"/>
              </a:rPr>
              <a:t>2021)</a:t>
            </a:r>
            <a:endParaRPr sz="900" dirty="0">
              <a:latin typeface="+mn-lt"/>
              <a:cs typeface="Arial"/>
            </a:endParaRPr>
          </a:p>
        </p:txBody>
      </p:sp>
      <p:sp>
        <p:nvSpPr>
          <p:cNvPr id="10" name="object 10"/>
          <p:cNvSpPr txBox="1"/>
          <p:nvPr/>
        </p:nvSpPr>
        <p:spPr>
          <a:xfrm>
            <a:off x="7772400" y="3128772"/>
            <a:ext cx="4145915" cy="1123315"/>
          </a:xfrm>
          <a:prstGeom prst="rect">
            <a:avLst/>
          </a:prstGeom>
        </p:spPr>
        <p:txBody>
          <a:bodyPr vert="horz" wrap="square" lIns="0" tIns="12065" rIns="0" bIns="0" rtlCol="0">
            <a:spAutoFit/>
          </a:bodyPr>
          <a:lstStyle/>
          <a:p>
            <a:pPr marL="12700" marR="5080" algn="just">
              <a:lnSpc>
                <a:spcPct val="150100"/>
              </a:lnSpc>
              <a:spcBef>
                <a:spcPts val="95"/>
              </a:spcBef>
            </a:pPr>
            <a:r>
              <a:rPr sz="1200" dirty="0">
                <a:latin typeface="+mn-lt"/>
                <a:cs typeface="Arial"/>
              </a:rPr>
              <a:t>Con</a:t>
            </a:r>
            <a:r>
              <a:rPr sz="1200" spc="235" dirty="0">
                <a:latin typeface="+mn-lt"/>
                <a:cs typeface="Arial"/>
              </a:rPr>
              <a:t>  </a:t>
            </a:r>
            <a:r>
              <a:rPr sz="1200" dirty="0">
                <a:latin typeface="+mn-lt"/>
                <a:cs typeface="Arial"/>
              </a:rPr>
              <a:t>respecto</a:t>
            </a:r>
            <a:r>
              <a:rPr sz="1200" spc="229" dirty="0">
                <a:latin typeface="+mn-lt"/>
                <a:cs typeface="Arial"/>
              </a:rPr>
              <a:t>  </a:t>
            </a:r>
            <a:r>
              <a:rPr sz="1200" dirty="0">
                <a:latin typeface="+mn-lt"/>
                <a:cs typeface="Arial"/>
              </a:rPr>
              <a:t>a</a:t>
            </a:r>
            <a:r>
              <a:rPr sz="1200" spc="235" dirty="0">
                <a:latin typeface="+mn-lt"/>
                <a:cs typeface="Arial"/>
              </a:rPr>
              <a:t>  </a:t>
            </a:r>
            <a:r>
              <a:rPr sz="1200" dirty="0">
                <a:latin typeface="+mn-lt"/>
                <a:cs typeface="Arial"/>
              </a:rPr>
              <a:t>las</a:t>
            </a:r>
            <a:r>
              <a:rPr sz="1200" spc="235" dirty="0">
                <a:latin typeface="+mn-lt"/>
                <a:cs typeface="Arial"/>
              </a:rPr>
              <a:t>  </a:t>
            </a:r>
            <a:r>
              <a:rPr sz="1200" dirty="0">
                <a:latin typeface="+mn-lt"/>
                <a:cs typeface="Arial"/>
              </a:rPr>
              <a:t>páginas</a:t>
            </a:r>
            <a:r>
              <a:rPr sz="1200" spc="229" dirty="0">
                <a:latin typeface="+mn-lt"/>
                <a:cs typeface="Arial"/>
              </a:rPr>
              <a:t>  </a:t>
            </a:r>
            <a:r>
              <a:rPr sz="1200" dirty="0">
                <a:latin typeface="+mn-lt"/>
                <a:cs typeface="Arial"/>
              </a:rPr>
              <a:t>más</a:t>
            </a:r>
            <a:r>
              <a:rPr sz="1200" spc="235" dirty="0">
                <a:latin typeface="+mn-lt"/>
                <a:cs typeface="Arial"/>
              </a:rPr>
              <a:t>  </a:t>
            </a:r>
            <a:r>
              <a:rPr sz="1200" dirty="0">
                <a:latin typeface="+mn-lt"/>
                <a:cs typeface="Arial"/>
              </a:rPr>
              <a:t>visitadas</a:t>
            </a:r>
            <a:r>
              <a:rPr sz="1200" spc="229" dirty="0">
                <a:latin typeface="+mn-lt"/>
                <a:cs typeface="Arial"/>
              </a:rPr>
              <a:t>  </a:t>
            </a:r>
            <a:r>
              <a:rPr sz="1200" spc="-10" dirty="0">
                <a:latin typeface="+mn-lt"/>
                <a:cs typeface="Arial"/>
              </a:rPr>
              <a:t>(versión </a:t>
            </a:r>
            <a:r>
              <a:rPr sz="1200" dirty="0">
                <a:latin typeface="+mn-lt"/>
                <a:cs typeface="Arial"/>
              </a:rPr>
              <a:t>escritorio),</a:t>
            </a:r>
            <a:r>
              <a:rPr sz="1200" spc="100" dirty="0">
                <a:latin typeface="+mn-lt"/>
                <a:cs typeface="Arial"/>
              </a:rPr>
              <a:t> </a:t>
            </a:r>
            <a:r>
              <a:rPr sz="1200" dirty="0">
                <a:latin typeface="+mn-lt"/>
                <a:cs typeface="Arial"/>
              </a:rPr>
              <a:t>vemos</a:t>
            </a:r>
            <a:r>
              <a:rPr sz="1200" spc="110" dirty="0">
                <a:latin typeface="+mn-lt"/>
                <a:cs typeface="Arial"/>
              </a:rPr>
              <a:t> </a:t>
            </a:r>
            <a:r>
              <a:rPr sz="1200" dirty="0">
                <a:latin typeface="+mn-lt"/>
                <a:cs typeface="Arial"/>
              </a:rPr>
              <a:t>gran</a:t>
            </a:r>
            <a:r>
              <a:rPr sz="1200" spc="114" dirty="0">
                <a:latin typeface="+mn-lt"/>
                <a:cs typeface="Arial"/>
              </a:rPr>
              <a:t> </a:t>
            </a:r>
            <a:r>
              <a:rPr sz="1200" dirty="0">
                <a:latin typeface="+mn-lt"/>
                <a:cs typeface="Arial"/>
              </a:rPr>
              <a:t>potencial</a:t>
            </a:r>
            <a:r>
              <a:rPr sz="1200" spc="110" dirty="0">
                <a:latin typeface="+mn-lt"/>
                <a:cs typeface="Arial"/>
              </a:rPr>
              <a:t> </a:t>
            </a:r>
            <a:r>
              <a:rPr sz="1200" dirty="0">
                <a:latin typeface="+mn-lt"/>
                <a:cs typeface="Arial"/>
              </a:rPr>
              <a:t>la</a:t>
            </a:r>
            <a:r>
              <a:rPr sz="1200" spc="110" dirty="0">
                <a:latin typeface="+mn-lt"/>
                <a:cs typeface="Arial"/>
              </a:rPr>
              <a:t> </a:t>
            </a:r>
            <a:r>
              <a:rPr sz="1200" dirty="0">
                <a:latin typeface="+mn-lt"/>
                <a:cs typeface="Arial"/>
              </a:rPr>
              <a:t>categoría</a:t>
            </a:r>
            <a:r>
              <a:rPr sz="1200" spc="125" dirty="0">
                <a:latin typeface="+mn-lt"/>
                <a:cs typeface="Arial"/>
              </a:rPr>
              <a:t> </a:t>
            </a:r>
            <a:r>
              <a:rPr sz="1200" dirty="0">
                <a:latin typeface="+mn-lt"/>
                <a:cs typeface="Arial"/>
              </a:rPr>
              <a:t>de</a:t>
            </a:r>
            <a:r>
              <a:rPr sz="1200" spc="110" dirty="0">
                <a:latin typeface="+mn-lt"/>
                <a:cs typeface="Arial"/>
              </a:rPr>
              <a:t> </a:t>
            </a:r>
            <a:r>
              <a:rPr sz="1200" dirty="0">
                <a:latin typeface="+mn-lt"/>
                <a:cs typeface="Arial"/>
              </a:rPr>
              <a:t>contacto</a:t>
            </a:r>
            <a:r>
              <a:rPr sz="1200" spc="120" dirty="0">
                <a:latin typeface="+mn-lt"/>
                <a:cs typeface="Arial"/>
              </a:rPr>
              <a:t> </a:t>
            </a:r>
            <a:r>
              <a:rPr sz="1200" spc="-50" dirty="0">
                <a:latin typeface="+mn-lt"/>
                <a:cs typeface="Arial"/>
              </a:rPr>
              <a:t>y </a:t>
            </a:r>
            <a:r>
              <a:rPr sz="1200" dirty="0">
                <a:latin typeface="+mn-lt"/>
                <a:cs typeface="Arial"/>
              </a:rPr>
              <a:t>producto,</a:t>
            </a:r>
            <a:r>
              <a:rPr sz="1200" spc="15" dirty="0">
                <a:latin typeface="+mn-lt"/>
                <a:cs typeface="Arial"/>
              </a:rPr>
              <a:t> </a:t>
            </a:r>
            <a:r>
              <a:rPr sz="1200" dirty="0">
                <a:latin typeface="+mn-lt"/>
                <a:cs typeface="Arial"/>
              </a:rPr>
              <a:t>ya</a:t>
            </a:r>
            <a:r>
              <a:rPr sz="1200" spc="30" dirty="0">
                <a:latin typeface="+mn-lt"/>
                <a:cs typeface="Arial"/>
              </a:rPr>
              <a:t> </a:t>
            </a:r>
            <a:r>
              <a:rPr sz="1200" dirty="0">
                <a:latin typeface="+mn-lt"/>
                <a:cs typeface="Arial"/>
              </a:rPr>
              <a:t>que</a:t>
            </a:r>
            <a:r>
              <a:rPr sz="1200" spc="30" dirty="0">
                <a:latin typeface="+mn-lt"/>
                <a:cs typeface="Arial"/>
              </a:rPr>
              <a:t> </a:t>
            </a:r>
            <a:r>
              <a:rPr sz="1200" dirty="0">
                <a:latin typeface="+mn-lt"/>
                <a:cs typeface="Arial"/>
              </a:rPr>
              <a:t>tienen</a:t>
            </a:r>
            <a:r>
              <a:rPr sz="1200" spc="15" dirty="0">
                <a:latin typeface="+mn-lt"/>
                <a:cs typeface="Arial"/>
              </a:rPr>
              <a:t> </a:t>
            </a:r>
            <a:r>
              <a:rPr sz="1200" dirty="0">
                <a:latin typeface="+mn-lt"/>
                <a:cs typeface="Arial"/>
              </a:rPr>
              <a:t>un</a:t>
            </a:r>
            <a:r>
              <a:rPr sz="1200" spc="30" dirty="0">
                <a:latin typeface="+mn-lt"/>
                <a:cs typeface="Arial"/>
              </a:rPr>
              <a:t> </a:t>
            </a:r>
            <a:r>
              <a:rPr sz="1200" dirty="0">
                <a:latin typeface="+mn-lt"/>
                <a:cs typeface="Arial"/>
              </a:rPr>
              <a:t>bajo</a:t>
            </a:r>
            <a:r>
              <a:rPr sz="1200" spc="15" dirty="0">
                <a:latin typeface="+mn-lt"/>
                <a:cs typeface="Arial"/>
              </a:rPr>
              <a:t> </a:t>
            </a:r>
            <a:r>
              <a:rPr sz="1200" dirty="0">
                <a:latin typeface="+mn-lt"/>
                <a:cs typeface="Arial"/>
              </a:rPr>
              <a:t>porcentaje</a:t>
            </a:r>
            <a:r>
              <a:rPr sz="1200" spc="25" dirty="0">
                <a:latin typeface="+mn-lt"/>
                <a:cs typeface="Arial"/>
              </a:rPr>
              <a:t> </a:t>
            </a:r>
            <a:r>
              <a:rPr sz="1200" dirty="0">
                <a:latin typeface="+mn-lt"/>
                <a:cs typeface="Arial"/>
              </a:rPr>
              <a:t>de</a:t>
            </a:r>
            <a:r>
              <a:rPr sz="1200" spc="25" dirty="0">
                <a:latin typeface="+mn-lt"/>
                <a:cs typeface="Arial"/>
              </a:rPr>
              <a:t> </a:t>
            </a:r>
            <a:r>
              <a:rPr sz="1200" dirty="0">
                <a:latin typeface="+mn-lt"/>
                <a:cs typeface="Arial"/>
              </a:rPr>
              <a:t>rebote</a:t>
            </a:r>
            <a:r>
              <a:rPr sz="1200" spc="30" dirty="0">
                <a:latin typeface="+mn-lt"/>
                <a:cs typeface="Arial"/>
              </a:rPr>
              <a:t> </a:t>
            </a:r>
            <a:r>
              <a:rPr sz="1200" dirty="0">
                <a:latin typeface="+mn-lt"/>
                <a:cs typeface="Arial"/>
              </a:rPr>
              <a:t>con</a:t>
            </a:r>
            <a:r>
              <a:rPr sz="1200" spc="20" dirty="0">
                <a:latin typeface="+mn-lt"/>
                <a:cs typeface="Arial"/>
              </a:rPr>
              <a:t> </a:t>
            </a:r>
            <a:r>
              <a:rPr sz="1200" spc="-25" dirty="0">
                <a:latin typeface="+mn-lt"/>
                <a:cs typeface="Arial"/>
              </a:rPr>
              <a:t>un 50%</a:t>
            </a:r>
            <a:endParaRPr sz="1200" dirty="0">
              <a:latin typeface="+mn-lt"/>
              <a:cs typeface="Arial"/>
            </a:endParaRPr>
          </a:p>
        </p:txBody>
      </p:sp>
      <p:sp>
        <p:nvSpPr>
          <p:cNvPr id="15" name="object 4">
            <a:extLst>
              <a:ext uri="{FF2B5EF4-FFF2-40B4-BE49-F238E27FC236}">
                <a16:creationId xmlns:a16="http://schemas.microsoft.com/office/drawing/2014/main" id="{345C3F6E-3263-65CF-5F00-BD455A65EB89}"/>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2</a:t>
            </a:r>
            <a:endParaRPr sz="7200" dirty="0">
              <a:solidFill>
                <a:schemeClr val="tx1"/>
              </a:solidFill>
              <a:latin typeface="+mj-lt"/>
              <a:cs typeface="Ebrima"/>
            </a:endParaRPr>
          </a:p>
        </p:txBody>
      </p:sp>
      <p:sp>
        <p:nvSpPr>
          <p:cNvPr id="16" name="object 3">
            <a:extLst>
              <a:ext uri="{FF2B5EF4-FFF2-40B4-BE49-F238E27FC236}">
                <a16:creationId xmlns:a16="http://schemas.microsoft.com/office/drawing/2014/main" id="{6AA14B11-9376-370F-3B60-16ECFEF0F0EC}"/>
              </a:ext>
            </a:extLst>
          </p:cNvPr>
          <p:cNvSpPr txBox="1">
            <a:spLocks/>
          </p:cNvSpPr>
          <p:nvPr/>
        </p:nvSpPr>
        <p:spPr>
          <a:xfrm>
            <a:off x="1030325" y="1742332"/>
            <a:ext cx="4175659" cy="732893"/>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Análisis de la Situación</a:t>
            </a:r>
          </a:p>
          <a:p>
            <a:pPr marL="12700">
              <a:spcBef>
                <a:spcPts val="95"/>
              </a:spcBef>
            </a:pPr>
            <a:r>
              <a:rPr lang="es-ES" sz="1800" spc="-10" dirty="0">
                <a:solidFill>
                  <a:schemeClr val="tx1"/>
                </a:solidFill>
                <a:latin typeface="+mn-lt"/>
              </a:rPr>
              <a:t>Interno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9506458" y="4908424"/>
            <a:ext cx="1271270" cy="151323"/>
          </a:xfrm>
          <a:prstGeom prst="rect">
            <a:avLst/>
          </a:prstGeom>
        </p:spPr>
        <p:txBody>
          <a:bodyPr vert="horz" wrap="square" lIns="0" tIns="12700" rIns="0" bIns="0" rtlCol="0">
            <a:spAutoFit/>
          </a:bodyPr>
          <a:lstStyle/>
          <a:p>
            <a:pPr marL="12700">
              <a:lnSpc>
                <a:spcPct val="100000"/>
              </a:lnSpc>
              <a:spcBef>
                <a:spcPts val="100"/>
              </a:spcBef>
            </a:pPr>
            <a:r>
              <a:rPr sz="900" i="1" dirty="0">
                <a:latin typeface="+mn-lt"/>
                <a:cs typeface="Arial"/>
              </a:rPr>
              <a:t>Fuente:</a:t>
            </a:r>
            <a:r>
              <a:rPr sz="900" i="1" spc="-50" dirty="0">
                <a:latin typeface="+mn-lt"/>
                <a:cs typeface="Arial"/>
              </a:rPr>
              <a:t> </a:t>
            </a:r>
            <a:r>
              <a:rPr sz="900" i="1" dirty="0">
                <a:latin typeface="+mn-lt"/>
                <a:cs typeface="Arial"/>
              </a:rPr>
              <a:t>-</a:t>
            </a:r>
            <a:r>
              <a:rPr sz="900" i="1" spc="-20" dirty="0">
                <a:latin typeface="+mn-lt"/>
                <a:cs typeface="Arial"/>
              </a:rPr>
              <a:t> </a:t>
            </a:r>
            <a:r>
              <a:rPr sz="900" i="1" dirty="0">
                <a:latin typeface="+mn-lt"/>
                <a:cs typeface="Arial"/>
              </a:rPr>
              <a:t>Google</a:t>
            </a:r>
            <a:r>
              <a:rPr sz="900" i="1" spc="-30" dirty="0">
                <a:latin typeface="+mn-lt"/>
                <a:cs typeface="Arial"/>
              </a:rPr>
              <a:t> </a:t>
            </a:r>
            <a:r>
              <a:rPr sz="900" i="1" spc="-10" dirty="0">
                <a:latin typeface="+mn-lt"/>
                <a:cs typeface="Arial"/>
              </a:rPr>
              <a:t>Trends</a:t>
            </a:r>
            <a:endParaRPr sz="900">
              <a:latin typeface="+mn-lt"/>
              <a:cs typeface="Arial"/>
            </a:endParaRPr>
          </a:p>
        </p:txBody>
      </p:sp>
      <p:sp>
        <p:nvSpPr>
          <p:cNvPr id="6" name="object 6"/>
          <p:cNvSpPr txBox="1"/>
          <p:nvPr/>
        </p:nvSpPr>
        <p:spPr>
          <a:xfrm>
            <a:off x="1060805" y="5559899"/>
            <a:ext cx="902969" cy="151323"/>
          </a:xfrm>
          <a:prstGeom prst="rect">
            <a:avLst/>
          </a:prstGeom>
        </p:spPr>
        <p:txBody>
          <a:bodyPr vert="horz" wrap="square" lIns="0" tIns="12700" rIns="0" bIns="0" rtlCol="0">
            <a:spAutoFit/>
          </a:bodyPr>
          <a:lstStyle/>
          <a:p>
            <a:pPr marL="12700">
              <a:lnSpc>
                <a:spcPct val="100000"/>
              </a:lnSpc>
              <a:spcBef>
                <a:spcPts val="100"/>
              </a:spcBef>
            </a:pPr>
            <a:r>
              <a:rPr sz="900" i="1" dirty="0">
                <a:latin typeface="+mn-lt"/>
                <a:cs typeface="Arial"/>
              </a:rPr>
              <a:t>Fuente:</a:t>
            </a:r>
            <a:r>
              <a:rPr sz="900" i="1" spc="-50" dirty="0">
                <a:latin typeface="+mn-lt"/>
                <a:cs typeface="Arial"/>
              </a:rPr>
              <a:t> </a:t>
            </a:r>
            <a:r>
              <a:rPr sz="900" i="1" spc="-10" dirty="0">
                <a:latin typeface="+mn-lt"/>
                <a:cs typeface="Arial"/>
              </a:rPr>
              <a:t>Semrush</a:t>
            </a:r>
            <a:endParaRPr sz="900" dirty="0">
              <a:latin typeface="+mn-lt"/>
              <a:cs typeface="Arial"/>
            </a:endParaRPr>
          </a:p>
        </p:txBody>
      </p:sp>
      <p:sp>
        <p:nvSpPr>
          <p:cNvPr id="7" name="object 7"/>
          <p:cNvSpPr txBox="1"/>
          <p:nvPr/>
        </p:nvSpPr>
        <p:spPr>
          <a:xfrm>
            <a:off x="5199887" y="2952654"/>
            <a:ext cx="2426970" cy="175048"/>
          </a:xfrm>
          <a:prstGeom prst="rect">
            <a:avLst/>
          </a:prstGeom>
        </p:spPr>
        <p:txBody>
          <a:bodyPr vert="horz" wrap="square" lIns="0" tIns="13335" rIns="0" bIns="0" rtlCol="0">
            <a:spAutoFit/>
          </a:bodyPr>
          <a:lstStyle/>
          <a:p>
            <a:pPr marL="12700">
              <a:lnSpc>
                <a:spcPct val="100000"/>
              </a:lnSpc>
              <a:spcBef>
                <a:spcPts val="105"/>
              </a:spcBef>
            </a:pPr>
            <a:r>
              <a:rPr sz="1050" b="1" dirty="0">
                <a:latin typeface="+mn-lt"/>
                <a:cs typeface="Arial"/>
              </a:rPr>
              <a:t>Interés</a:t>
            </a:r>
            <a:r>
              <a:rPr sz="1050" b="1" spc="-25" dirty="0">
                <a:latin typeface="+mn-lt"/>
                <a:cs typeface="Arial"/>
              </a:rPr>
              <a:t> </a:t>
            </a:r>
            <a:r>
              <a:rPr sz="1050" b="1" dirty="0">
                <a:latin typeface="+mn-lt"/>
                <a:cs typeface="Arial"/>
              </a:rPr>
              <a:t>por</a:t>
            </a:r>
            <a:r>
              <a:rPr sz="1050" b="1" spc="-25" dirty="0">
                <a:latin typeface="+mn-lt"/>
                <a:cs typeface="Arial"/>
              </a:rPr>
              <a:t> </a:t>
            </a:r>
            <a:r>
              <a:rPr sz="1050" b="1" dirty="0">
                <a:latin typeface="+mn-lt"/>
                <a:cs typeface="Arial"/>
              </a:rPr>
              <a:t>Región</a:t>
            </a:r>
            <a:r>
              <a:rPr sz="1050" b="1" spc="-40" dirty="0">
                <a:latin typeface="+mn-lt"/>
                <a:cs typeface="Arial"/>
              </a:rPr>
              <a:t> </a:t>
            </a:r>
            <a:r>
              <a:rPr sz="1050" b="1" dirty="0">
                <a:latin typeface="+mn-lt"/>
                <a:cs typeface="Arial"/>
              </a:rPr>
              <a:t>en</a:t>
            </a:r>
            <a:r>
              <a:rPr sz="1050" b="1" spc="-20" dirty="0">
                <a:latin typeface="+mn-lt"/>
                <a:cs typeface="Arial"/>
              </a:rPr>
              <a:t> </a:t>
            </a:r>
            <a:r>
              <a:rPr sz="1050" b="1" dirty="0">
                <a:latin typeface="+mn-lt"/>
                <a:cs typeface="Arial"/>
              </a:rPr>
              <a:t>2021</a:t>
            </a:r>
            <a:r>
              <a:rPr sz="1050" b="1" spc="-5" dirty="0">
                <a:latin typeface="+mn-lt"/>
                <a:cs typeface="Arial"/>
              </a:rPr>
              <a:t> </a:t>
            </a:r>
            <a:r>
              <a:rPr sz="1050" b="1" spc="-10" dirty="0">
                <a:latin typeface="+mn-lt"/>
                <a:cs typeface="Arial"/>
              </a:rPr>
              <a:t>(Guisante)</a:t>
            </a:r>
            <a:endParaRPr sz="1050" dirty="0">
              <a:latin typeface="+mn-lt"/>
              <a:cs typeface="Arial"/>
            </a:endParaRPr>
          </a:p>
        </p:txBody>
      </p:sp>
      <p:sp>
        <p:nvSpPr>
          <p:cNvPr id="8" name="object 8"/>
          <p:cNvSpPr txBox="1"/>
          <p:nvPr/>
        </p:nvSpPr>
        <p:spPr>
          <a:xfrm>
            <a:off x="1025753" y="2954347"/>
            <a:ext cx="2349500" cy="346710"/>
          </a:xfrm>
          <a:prstGeom prst="rect">
            <a:avLst/>
          </a:prstGeom>
        </p:spPr>
        <p:txBody>
          <a:bodyPr vert="horz" wrap="square" lIns="0" tIns="13335" rIns="0" bIns="0" rtlCol="0">
            <a:spAutoFit/>
          </a:bodyPr>
          <a:lstStyle/>
          <a:p>
            <a:pPr marL="12700">
              <a:lnSpc>
                <a:spcPct val="100000"/>
              </a:lnSpc>
              <a:spcBef>
                <a:spcPts val="105"/>
              </a:spcBef>
            </a:pPr>
            <a:r>
              <a:rPr sz="1050" b="1" dirty="0">
                <a:latin typeface="+mn-lt"/>
                <a:cs typeface="Arial"/>
              </a:rPr>
              <a:t>Volumen</a:t>
            </a:r>
            <a:r>
              <a:rPr sz="1050" b="1" spc="-40" dirty="0">
                <a:latin typeface="+mn-lt"/>
                <a:cs typeface="Arial"/>
              </a:rPr>
              <a:t> </a:t>
            </a:r>
            <a:r>
              <a:rPr sz="1050" b="1" dirty="0">
                <a:latin typeface="+mn-lt"/>
                <a:cs typeface="Arial"/>
              </a:rPr>
              <a:t>de</a:t>
            </a:r>
            <a:r>
              <a:rPr sz="1050" b="1" spc="-15" dirty="0">
                <a:latin typeface="+mn-lt"/>
                <a:cs typeface="Arial"/>
              </a:rPr>
              <a:t> </a:t>
            </a:r>
            <a:r>
              <a:rPr sz="1050" b="1" spc="-10" dirty="0">
                <a:latin typeface="+mn-lt"/>
                <a:cs typeface="Arial"/>
              </a:rPr>
              <a:t>búsquedas</a:t>
            </a:r>
            <a:endParaRPr sz="1050" dirty="0">
              <a:latin typeface="+mn-lt"/>
              <a:cs typeface="Arial"/>
            </a:endParaRPr>
          </a:p>
          <a:p>
            <a:pPr marL="12700">
              <a:lnSpc>
                <a:spcPct val="100000"/>
              </a:lnSpc>
            </a:pPr>
            <a:r>
              <a:rPr sz="1050" b="1" dirty="0">
                <a:latin typeface="+mn-lt"/>
                <a:cs typeface="Arial"/>
              </a:rPr>
              <a:t>Diciembre</a:t>
            </a:r>
            <a:r>
              <a:rPr sz="1050" b="1" spc="-45" dirty="0">
                <a:latin typeface="+mn-lt"/>
                <a:cs typeface="Arial"/>
              </a:rPr>
              <a:t> </a:t>
            </a:r>
            <a:r>
              <a:rPr sz="1050" b="1" dirty="0">
                <a:latin typeface="+mn-lt"/>
                <a:cs typeface="Arial"/>
              </a:rPr>
              <a:t>2021</a:t>
            </a:r>
            <a:r>
              <a:rPr sz="1050" b="1" spc="-30" dirty="0">
                <a:latin typeface="+mn-lt"/>
                <a:cs typeface="Arial"/>
              </a:rPr>
              <a:t> </a:t>
            </a:r>
            <a:r>
              <a:rPr sz="1050" b="1" dirty="0">
                <a:latin typeface="+mn-lt"/>
                <a:cs typeface="Arial"/>
              </a:rPr>
              <a:t>“Guisante”</a:t>
            </a:r>
            <a:r>
              <a:rPr sz="1050" b="1" spc="-60" dirty="0">
                <a:latin typeface="+mn-lt"/>
                <a:cs typeface="Arial"/>
              </a:rPr>
              <a:t> </a:t>
            </a:r>
            <a:r>
              <a:rPr sz="1050" b="1" spc="-10" dirty="0">
                <a:latin typeface="+mn-lt"/>
                <a:cs typeface="Arial"/>
              </a:rPr>
              <a:t>(España)</a:t>
            </a:r>
            <a:endParaRPr sz="1050" dirty="0">
              <a:latin typeface="+mn-lt"/>
              <a:cs typeface="Arial"/>
            </a:endParaRPr>
          </a:p>
        </p:txBody>
      </p:sp>
      <p:sp>
        <p:nvSpPr>
          <p:cNvPr id="9" name="object 9"/>
          <p:cNvSpPr txBox="1"/>
          <p:nvPr/>
        </p:nvSpPr>
        <p:spPr>
          <a:xfrm>
            <a:off x="5139689" y="5267586"/>
            <a:ext cx="5688330" cy="482600"/>
          </a:xfrm>
          <a:prstGeom prst="rect">
            <a:avLst/>
          </a:prstGeom>
        </p:spPr>
        <p:txBody>
          <a:bodyPr vert="horz" wrap="square" lIns="0" tIns="12065" rIns="0" bIns="0" rtlCol="0">
            <a:spAutoFit/>
          </a:bodyPr>
          <a:lstStyle/>
          <a:p>
            <a:pPr marL="335915" marR="5080" indent="-323850" algn="r">
              <a:lnSpc>
                <a:spcPct val="100000"/>
              </a:lnSpc>
              <a:spcBef>
                <a:spcPts val="95"/>
              </a:spcBef>
            </a:pPr>
            <a:r>
              <a:rPr sz="1000" i="1" dirty="0">
                <a:solidFill>
                  <a:srgbClr val="757575"/>
                </a:solidFill>
                <a:latin typeface="+mn-lt"/>
                <a:cs typeface="Arial"/>
              </a:rPr>
              <a:t>Ubicación</a:t>
            </a:r>
            <a:r>
              <a:rPr sz="1000" i="1" spc="-25" dirty="0">
                <a:solidFill>
                  <a:srgbClr val="757575"/>
                </a:solidFill>
                <a:latin typeface="+mn-lt"/>
                <a:cs typeface="Arial"/>
              </a:rPr>
              <a:t> </a:t>
            </a:r>
            <a:r>
              <a:rPr sz="1000" i="1" dirty="0">
                <a:solidFill>
                  <a:srgbClr val="757575"/>
                </a:solidFill>
                <a:latin typeface="+mn-lt"/>
                <a:cs typeface="Arial"/>
              </a:rPr>
              <a:t>que</a:t>
            </a:r>
            <a:r>
              <a:rPr sz="1000" i="1" spc="-25" dirty="0">
                <a:solidFill>
                  <a:srgbClr val="757575"/>
                </a:solidFill>
                <a:latin typeface="+mn-lt"/>
                <a:cs typeface="Arial"/>
              </a:rPr>
              <a:t> </a:t>
            </a:r>
            <a:r>
              <a:rPr sz="1000" i="1" dirty="0">
                <a:solidFill>
                  <a:srgbClr val="757575"/>
                </a:solidFill>
                <a:latin typeface="+mn-lt"/>
                <a:cs typeface="Arial"/>
              </a:rPr>
              <a:t>ha</a:t>
            </a:r>
            <a:r>
              <a:rPr sz="1000" i="1" spc="-35" dirty="0">
                <a:solidFill>
                  <a:srgbClr val="757575"/>
                </a:solidFill>
                <a:latin typeface="+mn-lt"/>
                <a:cs typeface="Arial"/>
              </a:rPr>
              <a:t> </a:t>
            </a:r>
            <a:r>
              <a:rPr sz="1000" i="1" dirty="0">
                <a:solidFill>
                  <a:srgbClr val="757575"/>
                </a:solidFill>
                <a:latin typeface="+mn-lt"/>
                <a:cs typeface="Arial"/>
              </a:rPr>
              <a:t>usado</a:t>
            </a:r>
            <a:r>
              <a:rPr sz="1000" i="1" spc="-35" dirty="0">
                <a:solidFill>
                  <a:srgbClr val="757575"/>
                </a:solidFill>
                <a:latin typeface="+mn-lt"/>
                <a:cs typeface="Arial"/>
              </a:rPr>
              <a:t> </a:t>
            </a:r>
            <a:r>
              <a:rPr sz="1000" i="1" dirty="0">
                <a:solidFill>
                  <a:srgbClr val="757575"/>
                </a:solidFill>
                <a:latin typeface="+mn-lt"/>
                <a:cs typeface="Arial"/>
              </a:rPr>
              <a:t>con</a:t>
            </a:r>
            <a:r>
              <a:rPr sz="1000" i="1" spc="-25" dirty="0">
                <a:solidFill>
                  <a:srgbClr val="757575"/>
                </a:solidFill>
                <a:latin typeface="+mn-lt"/>
                <a:cs typeface="Arial"/>
              </a:rPr>
              <a:t> </a:t>
            </a:r>
            <a:r>
              <a:rPr sz="1000" i="1" dirty="0">
                <a:solidFill>
                  <a:srgbClr val="757575"/>
                </a:solidFill>
                <a:latin typeface="+mn-lt"/>
                <a:cs typeface="Arial"/>
              </a:rPr>
              <a:t>más</a:t>
            </a:r>
            <a:r>
              <a:rPr sz="1000" i="1" spc="-15" dirty="0">
                <a:solidFill>
                  <a:srgbClr val="757575"/>
                </a:solidFill>
                <a:latin typeface="+mn-lt"/>
                <a:cs typeface="Arial"/>
              </a:rPr>
              <a:t> </a:t>
            </a:r>
            <a:r>
              <a:rPr sz="1000" i="1" spc="-10" dirty="0">
                <a:solidFill>
                  <a:srgbClr val="757575"/>
                </a:solidFill>
                <a:latin typeface="+mn-lt"/>
                <a:cs typeface="Arial"/>
              </a:rPr>
              <a:t>frecuencia</a:t>
            </a:r>
            <a:r>
              <a:rPr sz="1000" i="1" spc="-40" dirty="0">
                <a:solidFill>
                  <a:srgbClr val="757575"/>
                </a:solidFill>
                <a:latin typeface="+mn-lt"/>
                <a:cs typeface="Arial"/>
              </a:rPr>
              <a:t> </a:t>
            </a:r>
            <a:r>
              <a:rPr sz="1000" i="1" dirty="0">
                <a:solidFill>
                  <a:srgbClr val="757575"/>
                </a:solidFill>
                <a:latin typeface="+mn-lt"/>
                <a:cs typeface="Arial"/>
              </a:rPr>
              <a:t>tu</a:t>
            </a:r>
            <a:r>
              <a:rPr sz="1000" i="1" spc="-20" dirty="0">
                <a:solidFill>
                  <a:srgbClr val="757575"/>
                </a:solidFill>
                <a:latin typeface="+mn-lt"/>
                <a:cs typeface="Arial"/>
              </a:rPr>
              <a:t> </a:t>
            </a:r>
            <a:r>
              <a:rPr sz="1000" i="1" dirty="0">
                <a:solidFill>
                  <a:srgbClr val="757575"/>
                </a:solidFill>
                <a:latin typeface="+mn-lt"/>
                <a:cs typeface="Arial"/>
              </a:rPr>
              <a:t>término</a:t>
            </a:r>
            <a:r>
              <a:rPr sz="1000" i="1" spc="-15" dirty="0">
                <a:solidFill>
                  <a:srgbClr val="757575"/>
                </a:solidFill>
                <a:latin typeface="+mn-lt"/>
                <a:cs typeface="Arial"/>
              </a:rPr>
              <a:t> </a:t>
            </a:r>
            <a:r>
              <a:rPr sz="1000" i="1" dirty="0">
                <a:solidFill>
                  <a:srgbClr val="757575"/>
                </a:solidFill>
                <a:latin typeface="+mn-lt"/>
                <a:cs typeface="Arial"/>
              </a:rPr>
              <a:t>de</a:t>
            </a:r>
            <a:r>
              <a:rPr sz="1000" i="1" spc="-35" dirty="0">
                <a:solidFill>
                  <a:srgbClr val="757575"/>
                </a:solidFill>
                <a:latin typeface="+mn-lt"/>
                <a:cs typeface="Arial"/>
              </a:rPr>
              <a:t> </a:t>
            </a:r>
            <a:r>
              <a:rPr sz="1000" i="1" spc="-10" dirty="0">
                <a:solidFill>
                  <a:srgbClr val="757575"/>
                </a:solidFill>
                <a:latin typeface="+mn-lt"/>
                <a:cs typeface="Arial"/>
              </a:rPr>
              <a:t>búsqueda</a:t>
            </a:r>
            <a:r>
              <a:rPr sz="1000" i="1" spc="-40" dirty="0">
                <a:solidFill>
                  <a:srgbClr val="757575"/>
                </a:solidFill>
                <a:latin typeface="+mn-lt"/>
                <a:cs typeface="Arial"/>
              </a:rPr>
              <a:t> </a:t>
            </a:r>
            <a:r>
              <a:rPr sz="1000" i="1" dirty="0">
                <a:solidFill>
                  <a:srgbClr val="757575"/>
                </a:solidFill>
                <a:latin typeface="+mn-lt"/>
                <a:cs typeface="Arial"/>
              </a:rPr>
              <a:t>durante</a:t>
            </a:r>
            <a:r>
              <a:rPr sz="1000" i="1" spc="-35" dirty="0">
                <a:solidFill>
                  <a:srgbClr val="757575"/>
                </a:solidFill>
                <a:latin typeface="+mn-lt"/>
                <a:cs typeface="Arial"/>
              </a:rPr>
              <a:t> </a:t>
            </a:r>
            <a:r>
              <a:rPr sz="1000" i="1" dirty="0">
                <a:solidFill>
                  <a:srgbClr val="757575"/>
                </a:solidFill>
                <a:latin typeface="+mn-lt"/>
                <a:cs typeface="Arial"/>
              </a:rPr>
              <a:t>el</a:t>
            </a:r>
            <a:r>
              <a:rPr sz="1000" i="1" spc="-25" dirty="0">
                <a:solidFill>
                  <a:srgbClr val="757575"/>
                </a:solidFill>
                <a:latin typeface="+mn-lt"/>
                <a:cs typeface="Arial"/>
              </a:rPr>
              <a:t> </a:t>
            </a:r>
            <a:r>
              <a:rPr sz="1000" i="1" dirty="0">
                <a:solidFill>
                  <a:srgbClr val="757575"/>
                </a:solidFill>
                <a:latin typeface="+mn-lt"/>
                <a:cs typeface="Arial"/>
              </a:rPr>
              <a:t>periodo</a:t>
            </a:r>
            <a:r>
              <a:rPr sz="1000" i="1" spc="-25" dirty="0">
                <a:solidFill>
                  <a:srgbClr val="757575"/>
                </a:solidFill>
                <a:latin typeface="+mn-lt"/>
                <a:cs typeface="Arial"/>
              </a:rPr>
              <a:t> </a:t>
            </a:r>
            <a:r>
              <a:rPr sz="1000" i="1" spc="-10" dirty="0">
                <a:solidFill>
                  <a:srgbClr val="757575"/>
                </a:solidFill>
                <a:latin typeface="+mn-lt"/>
                <a:cs typeface="Arial"/>
              </a:rPr>
              <a:t>especificado. </a:t>
            </a:r>
            <a:r>
              <a:rPr sz="1000" i="1" dirty="0">
                <a:solidFill>
                  <a:srgbClr val="757575"/>
                </a:solidFill>
                <a:latin typeface="+mn-lt"/>
                <a:cs typeface="Arial"/>
              </a:rPr>
              <a:t>Los</a:t>
            </a:r>
            <a:r>
              <a:rPr sz="1000" i="1" spc="-35" dirty="0">
                <a:solidFill>
                  <a:srgbClr val="757575"/>
                </a:solidFill>
                <a:latin typeface="+mn-lt"/>
                <a:cs typeface="Arial"/>
              </a:rPr>
              <a:t> </a:t>
            </a:r>
            <a:r>
              <a:rPr sz="1000" i="1" dirty="0">
                <a:solidFill>
                  <a:srgbClr val="757575"/>
                </a:solidFill>
                <a:latin typeface="+mn-lt"/>
                <a:cs typeface="Arial"/>
              </a:rPr>
              <a:t>valores</a:t>
            </a:r>
            <a:r>
              <a:rPr sz="1000" i="1" spc="-20" dirty="0">
                <a:solidFill>
                  <a:srgbClr val="757575"/>
                </a:solidFill>
                <a:latin typeface="+mn-lt"/>
                <a:cs typeface="Arial"/>
              </a:rPr>
              <a:t> </a:t>
            </a:r>
            <a:r>
              <a:rPr sz="1000" i="1" dirty="0">
                <a:solidFill>
                  <a:srgbClr val="757575"/>
                </a:solidFill>
                <a:latin typeface="+mn-lt"/>
                <a:cs typeface="Arial"/>
              </a:rPr>
              <a:t>se</a:t>
            </a:r>
            <a:r>
              <a:rPr sz="1000" i="1" spc="-40" dirty="0">
                <a:solidFill>
                  <a:srgbClr val="757575"/>
                </a:solidFill>
                <a:latin typeface="+mn-lt"/>
                <a:cs typeface="Arial"/>
              </a:rPr>
              <a:t> </a:t>
            </a:r>
            <a:r>
              <a:rPr sz="1000" i="1" dirty="0">
                <a:solidFill>
                  <a:srgbClr val="757575"/>
                </a:solidFill>
                <a:latin typeface="+mn-lt"/>
                <a:cs typeface="Arial"/>
              </a:rPr>
              <a:t>calculan</a:t>
            </a:r>
            <a:r>
              <a:rPr sz="1000" i="1" spc="-30" dirty="0">
                <a:solidFill>
                  <a:srgbClr val="757575"/>
                </a:solidFill>
                <a:latin typeface="+mn-lt"/>
                <a:cs typeface="Arial"/>
              </a:rPr>
              <a:t> </a:t>
            </a:r>
            <a:r>
              <a:rPr sz="1000" i="1" dirty="0">
                <a:solidFill>
                  <a:srgbClr val="757575"/>
                </a:solidFill>
                <a:latin typeface="+mn-lt"/>
                <a:cs typeface="Arial"/>
              </a:rPr>
              <a:t>en</a:t>
            </a:r>
            <a:r>
              <a:rPr sz="1000" i="1" spc="-25" dirty="0">
                <a:solidFill>
                  <a:srgbClr val="757575"/>
                </a:solidFill>
                <a:latin typeface="+mn-lt"/>
                <a:cs typeface="Arial"/>
              </a:rPr>
              <a:t> </a:t>
            </a:r>
            <a:r>
              <a:rPr sz="1000" i="1" dirty="0">
                <a:solidFill>
                  <a:srgbClr val="757575"/>
                </a:solidFill>
                <a:latin typeface="+mn-lt"/>
                <a:cs typeface="Arial"/>
              </a:rPr>
              <a:t>una</a:t>
            </a:r>
            <a:r>
              <a:rPr sz="1000" i="1" spc="-45" dirty="0">
                <a:solidFill>
                  <a:srgbClr val="757575"/>
                </a:solidFill>
                <a:latin typeface="+mn-lt"/>
                <a:cs typeface="Arial"/>
              </a:rPr>
              <a:t> </a:t>
            </a:r>
            <a:r>
              <a:rPr sz="1000" i="1" dirty="0">
                <a:solidFill>
                  <a:srgbClr val="757575"/>
                </a:solidFill>
                <a:latin typeface="+mn-lt"/>
                <a:cs typeface="Arial"/>
              </a:rPr>
              <a:t>escala</a:t>
            </a:r>
            <a:r>
              <a:rPr sz="1000" i="1" spc="-25" dirty="0">
                <a:solidFill>
                  <a:srgbClr val="757575"/>
                </a:solidFill>
                <a:latin typeface="+mn-lt"/>
                <a:cs typeface="Arial"/>
              </a:rPr>
              <a:t> </a:t>
            </a:r>
            <a:r>
              <a:rPr sz="1000" i="1" dirty="0">
                <a:solidFill>
                  <a:srgbClr val="757575"/>
                </a:solidFill>
                <a:latin typeface="+mn-lt"/>
                <a:cs typeface="Arial"/>
              </a:rPr>
              <a:t>del</a:t>
            </a:r>
            <a:r>
              <a:rPr sz="1000" i="1" spc="-35" dirty="0">
                <a:solidFill>
                  <a:srgbClr val="757575"/>
                </a:solidFill>
                <a:latin typeface="+mn-lt"/>
                <a:cs typeface="Arial"/>
              </a:rPr>
              <a:t> </a:t>
            </a:r>
            <a:r>
              <a:rPr sz="1000" i="1" dirty="0">
                <a:solidFill>
                  <a:srgbClr val="757575"/>
                </a:solidFill>
                <a:latin typeface="+mn-lt"/>
                <a:cs typeface="Arial"/>
              </a:rPr>
              <a:t>0</a:t>
            </a:r>
            <a:r>
              <a:rPr sz="1000" i="1" spc="-25" dirty="0">
                <a:solidFill>
                  <a:srgbClr val="757575"/>
                </a:solidFill>
                <a:latin typeface="+mn-lt"/>
                <a:cs typeface="Arial"/>
              </a:rPr>
              <a:t> </a:t>
            </a:r>
            <a:r>
              <a:rPr sz="1000" i="1" dirty="0">
                <a:solidFill>
                  <a:srgbClr val="757575"/>
                </a:solidFill>
                <a:latin typeface="+mn-lt"/>
                <a:cs typeface="Arial"/>
              </a:rPr>
              <a:t>al</a:t>
            </a:r>
            <a:r>
              <a:rPr sz="1000" i="1" spc="-35" dirty="0">
                <a:solidFill>
                  <a:srgbClr val="757575"/>
                </a:solidFill>
                <a:latin typeface="+mn-lt"/>
                <a:cs typeface="Arial"/>
              </a:rPr>
              <a:t> </a:t>
            </a:r>
            <a:r>
              <a:rPr sz="1000" i="1" dirty="0">
                <a:solidFill>
                  <a:srgbClr val="757575"/>
                </a:solidFill>
                <a:latin typeface="+mn-lt"/>
                <a:cs typeface="Arial"/>
              </a:rPr>
              <a:t>100,</a:t>
            </a:r>
            <a:r>
              <a:rPr sz="1000" i="1" spc="-30" dirty="0">
                <a:solidFill>
                  <a:srgbClr val="757575"/>
                </a:solidFill>
                <a:latin typeface="+mn-lt"/>
                <a:cs typeface="Arial"/>
              </a:rPr>
              <a:t> </a:t>
            </a:r>
            <a:r>
              <a:rPr sz="1000" i="1" dirty="0">
                <a:solidFill>
                  <a:srgbClr val="757575"/>
                </a:solidFill>
                <a:latin typeface="+mn-lt"/>
                <a:cs typeface="Arial"/>
              </a:rPr>
              <a:t>en</a:t>
            </a:r>
            <a:r>
              <a:rPr sz="1000" i="1" spc="-40" dirty="0">
                <a:solidFill>
                  <a:srgbClr val="757575"/>
                </a:solidFill>
                <a:latin typeface="+mn-lt"/>
                <a:cs typeface="Arial"/>
              </a:rPr>
              <a:t> </a:t>
            </a:r>
            <a:r>
              <a:rPr sz="1000" i="1" dirty="0">
                <a:solidFill>
                  <a:srgbClr val="757575"/>
                </a:solidFill>
                <a:latin typeface="+mn-lt"/>
                <a:cs typeface="Arial"/>
              </a:rPr>
              <a:t>la</a:t>
            </a:r>
            <a:r>
              <a:rPr sz="1000" i="1" spc="-20" dirty="0">
                <a:solidFill>
                  <a:srgbClr val="757575"/>
                </a:solidFill>
                <a:latin typeface="+mn-lt"/>
                <a:cs typeface="Arial"/>
              </a:rPr>
              <a:t> </a:t>
            </a:r>
            <a:r>
              <a:rPr sz="1000" i="1" dirty="0">
                <a:solidFill>
                  <a:srgbClr val="757575"/>
                </a:solidFill>
                <a:latin typeface="+mn-lt"/>
                <a:cs typeface="Arial"/>
              </a:rPr>
              <a:t>que</a:t>
            </a:r>
            <a:r>
              <a:rPr sz="1000" i="1" spc="-40" dirty="0">
                <a:solidFill>
                  <a:srgbClr val="757575"/>
                </a:solidFill>
                <a:latin typeface="+mn-lt"/>
                <a:cs typeface="Arial"/>
              </a:rPr>
              <a:t> </a:t>
            </a:r>
            <a:r>
              <a:rPr sz="1000" i="1" dirty="0">
                <a:solidFill>
                  <a:srgbClr val="757575"/>
                </a:solidFill>
                <a:latin typeface="+mn-lt"/>
                <a:cs typeface="Arial"/>
              </a:rPr>
              <a:t>100</a:t>
            </a:r>
            <a:r>
              <a:rPr sz="1000" i="1" spc="-30" dirty="0">
                <a:solidFill>
                  <a:srgbClr val="757575"/>
                </a:solidFill>
                <a:latin typeface="+mn-lt"/>
                <a:cs typeface="Arial"/>
              </a:rPr>
              <a:t> </a:t>
            </a:r>
            <a:r>
              <a:rPr sz="1000" i="1" dirty="0">
                <a:solidFill>
                  <a:srgbClr val="757575"/>
                </a:solidFill>
                <a:latin typeface="+mn-lt"/>
                <a:cs typeface="Arial"/>
              </a:rPr>
              <a:t>indica</a:t>
            </a:r>
            <a:r>
              <a:rPr sz="1000" i="1" spc="-25" dirty="0">
                <a:solidFill>
                  <a:srgbClr val="757575"/>
                </a:solidFill>
                <a:latin typeface="+mn-lt"/>
                <a:cs typeface="Arial"/>
              </a:rPr>
              <a:t> </a:t>
            </a:r>
            <a:r>
              <a:rPr sz="1000" i="1" dirty="0">
                <a:solidFill>
                  <a:srgbClr val="757575"/>
                </a:solidFill>
                <a:latin typeface="+mn-lt"/>
                <a:cs typeface="Arial"/>
              </a:rPr>
              <a:t>la</a:t>
            </a:r>
            <a:r>
              <a:rPr sz="1000" i="1" spc="-20" dirty="0">
                <a:solidFill>
                  <a:srgbClr val="757575"/>
                </a:solidFill>
                <a:latin typeface="+mn-lt"/>
                <a:cs typeface="Arial"/>
              </a:rPr>
              <a:t> </a:t>
            </a:r>
            <a:r>
              <a:rPr sz="1000" i="1" dirty="0">
                <a:solidFill>
                  <a:srgbClr val="757575"/>
                </a:solidFill>
                <a:latin typeface="+mn-lt"/>
                <a:cs typeface="Arial"/>
              </a:rPr>
              <a:t>ubicación</a:t>
            </a:r>
            <a:r>
              <a:rPr sz="1000" i="1" spc="-30" dirty="0">
                <a:solidFill>
                  <a:srgbClr val="757575"/>
                </a:solidFill>
                <a:latin typeface="+mn-lt"/>
                <a:cs typeface="Arial"/>
              </a:rPr>
              <a:t> </a:t>
            </a:r>
            <a:r>
              <a:rPr sz="1000" i="1" dirty="0">
                <a:solidFill>
                  <a:srgbClr val="757575"/>
                </a:solidFill>
                <a:latin typeface="+mn-lt"/>
                <a:cs typeface="Arial"/>
              </a:rPr>
              <a:t>con</a:t>
            </a:r>
            <a:r>
              <a:rPr sz="1000" i="1" spc="-40" dirty="0">
                <a:solidFill>
                  <a:srgbClr val="757575"/>
                </a:solidFill>
                <a:latin typeface="+mn-lt"/>
                <a:cs typeface="Arial"/>
              </a:rPr>
              <a:t> </a:t>
            </a:r>
            <a:r>
              <a:rPr sz="1000" i="1" spc="-10" dirty="0">
                <a:solidFill>
                  <a:srgbClr val="757575"/>
                </a:solidFill>
                <a:latin typeface="+mn-lt"/>
                <a:cs typeface="Arial"/>
              </a:rPr>
              <a:t>mayor frecuencia</a:t>
            </a:r>
            <a:r>
              <a:rPr sz="1000" i="1" spc="-30" dirty="0">
                <a:solidFill>
                  <a:srgbClr val="757575"/>
                </a:solidFill>
                <a:latin typeface="+mn-lt"/>
                <a:cs typeface="Arial"/>
              </a:rPr>
              <a:t> </a:t>
            </a:r>
            <a:r>
              <a:rPr sz="1000" i="1" dirty="0">
                <a:solidFill>
                  <a:srgbClr val="757575"/>
                </a:solidFill>
                <a:latin typeface="+mn-lt"/>
                <a:cs typeface="Arial"/>
              </a:rPr>
              <a:t>de</a:t>
            </a:r>
            <a:r>
              <a:rPr sz="1000" i="1" spc="-15" dirty="0">
                <a:solidFill>
                  <a:srgbClr val="757575"/>
                </a:solidFill>
                <a:latin typeface="+mn-lt"/>
                <a:cs typeface="Arial"/>
              </a:rPr>
              <a:t> </a:t>
            </a:r>
            <a:r>
              <a:rPr sz="1000" i="1" spc="-10" dirty="0">
                <a:solidFill>
                  <a:srgbClr val="757575"/>
                </a:solidFill>
                <a:latin typeface="+mn-lt"/>
                <a:cs typeface="Arial"/>
              </a:rPr>
              <a:t>búsquedas</a:t>
            </a:r>
            <a:r>
              <a:rPr sz="1000" i="1" spc="-35" dirty="0">
                <a:solidFill>
                  <a:srgbClr val="757575"/>
                </a:solidFill>
                <a:latin typeface="+mn-lt"/>
                <a:cs typeface="Arial"/>
              </a:rPr>
              <a:t> </a:t>
            </a:r>
            <a:r>
              <a:rPr sz="1000" i="1" dirty="0">
                <a:solidFill>
                  <a:srgbClr val="757575"/>
                </a:solidFill>
                <a:latin typeface="+mn-lt"/>
                <a:cs typeface="Arial"/>
              </a:rPr>
              <a:t>en</a:t>
            </a:r>
            <a:r>
              <a:rPr sz="1000" i="1" spc="-30" dirty="0">
                <a:solidFill>
                  <a:srgbClr val="757575"/>
                </a:solidFill>
                <a:latin typeface="+mn-lt"/>
                <a:cs typeface="Arial"/>
              </a:rPr>
              <a:t> </a:t>
            </a:r>
            <a:r>
              <a:rPr sz="1000" i="1" dirty="0">
                <a:solidFill>
                  <a:srgbClr val="757575"/>
                </a:solidFill>
                <a:latin typeface="+mn-lt"/>
                <a:cs typeface="Arial"/>
              </a:rPr>
              <a:t>proporción</a:t>
            </a:r>
            <a:r>
              <a:rPr sz="1000" i="1" spc="-15" dirty="0">
                <a:solidFill>
                  <a:srgbClr val="757575"/>
                </a:solidFill>
                <a:latin typeface="+mn-lt"/>
                <a:cs typeface="Arial"/>
              </a:rPr>
              <a:t> </a:t>
            </a:r>
            <a:r>
              <a:rPr sz="1000" i="1" dirty="0">
                <a:solidFill>
                  <a:srgbClr val="757575"/>
                </a:solidFill>
                <a:latin typeface="+mn-lt"/>
                <a:cs typeface="Arial"/>
              </a:rPr>
              <a:t>al</a:t>
            </a:r>
            <a:r>
              <a:rPr sz="1000" i="1" spc="-10" dirty="0">
                <a:solidFill>
                  <a:srgbClr val="757575"/>
                </a:solidFill>
                <a:latin typeface="+mn-lt"/>
                <a:cs typeface="Arial"/>
              </a:rPr>
              <a:t> </a:t>
            </a:r>
            <a:r>
              <a:rPr sz="1000" i="1" dirty="0">
                <a:solidFill>
                  <a:srgbClr val="757575"/>
                </a:solidFill>
                <a:latin typeface="+mn-lt"/>
                <a:cs typeface="Arial"/>
              </a:rPr>
              <a:t>total</a:t>
            </a:r>
            <a:r>
              <a:rPr sz="1000" i="1" spc="-20" dirty="0">
                <a:solidFill>
                  <a:srgbClr val="757575"/>
                </a:solidFill>
                <a:latin typeface="+mn-lt"/>
                <a:cs typeface="Arial"/>
              </a:rPr>
              <a:t> </a:t>
            </a:r>
            <a:r>
              <a:rPr sz="1000" i="1" dirty="0">
                <a:solidFill>
                  <a:srgbClr val="757575"/>
                </a:solidFill>
                <a:latin typeface="+mn-lt"/>
                <a:cs typeface="Arial"/>
              </a:rPr>
              <a:t>de</a:t>
            </a:r>
            <a:r>
              <a:rPr sz="1000" i="1" spc="-30" dirty="0">
                <a:solidFill>
                  <a:srgbClr val="757575"/>
                </a:solidFill>
                <a:latin typeface="+mn-lt"/>
                <a:cs typeface="Arial"/>
              </a:rPr>
              <a:t> </a:t>
            </a:r>
            <a:r>
              <a:rPr sz="1000" i="1" spc="-10" dirty="0">
                <a:solidFill>
                  <a:srgbClr val="757575"/>
                </a:solidFill>
                <a:latin typeface="+mn-lt"/>
                <a:cs typeface="Arial"/>
              </a:rPr>
              <a:t>búsquedas</a:t>
            </a:r>
            <a:r>
              <a:rPr sz="1000" i="1" spc="-35" dirty="0">
                <a:solidFill>
                  <a:srgbClr val="757575"/>
                </a:solidFill>
                <a:latin typeface="+mn-lt"/>
                <a:cs typeface="Arial"/>
              </a:rPr>
              <a:t> </a:t>
            </a:r>
            <a:r>
              <a:rPr sz="1000" i="1" dirty="0">
                <a:solidFill>
                  <a:srgbClr val="757575"/>
                </a:solidFill>
                <a:latin typeface="+mn-lt"/>
                <a:cs typeface="Arial"/>
              </a:rPr>
              <a:t>realizadas</a:t>
            </a:r>
            <a:r>
              <a:rPr sz="1000" i="1" spc="10" dirty="0">
                <a:solidFill>
                  <a:srgbClr val="757575"/>
                </a:solidFill>
                <a:latin typeface="+mn-lt"/>
                <a:cs typeface="Arial"/>
              </a:rPr>
              <a:t> </a:t>
            </a:r>
            <a:r>
              <a:rPr sz="1000" i="1" dirty="0">
                <a:solidFill>
                  <a:srgbClr val="757575"/>
                </a:solidFill>
                <a:latin typeface="+mn-lt"/>
                <a:cs typeface="Arial"/>
              </a:rPr>
              <a:t>en</a:t>
            </a:r>
            <a:r>
              <a:rPr sz="1000" i="1" spc="-15" dirty="0">
                <a:solidFill>
                  <a:srgbClr val="757575"/>
                </a:solidFill>
                <a:latin typeface="+mn-lt"/>
                <a:cs typeface="Arial"/>
              </a:rPr>
              <a:t> </a:t>
            </a:r>
            <a:r>
              <a:rPr sz="1000" i="1" dirty="0">
                <a:solidFill>
                  <a:srgbClr val="757575"/>
                </a:solidFill>
                <a:latin typeface="+mn-lt"/>
                <a:cs typeface="Arial"/>
              </a:rPr>
              <a:t>esa</a:t>
            </a:r>
            <a:r>
              <a:rPr sz="1000" i="1" spc="-30" dirty="0">
                <a:solidFill>
                  <a:srgbClr val="757575"/>
                </a:solidFill>
                <a:latin typeface="+mn-lt"/>
                <a:cs typeface="Arial"/>
              </a:rPr>
              <a:t> </a:t>
            </a:r>
            <a:r>
              <a:rPr sz="1000" i="1" spc="-10" dirty="0">
                <a:solidFill>
                  <a:srgbClr val="757575"/>
                </a:solidFill>
                <a:latin typeface="+mn-lt"/>
                <a:cs typeface="Arial"/>
              </a:rPr>
              <a:t>ubicación</a:t>
            </a:r>
            <a:endParaRPr sz="1000" dirty="0">
              <a:latin typeface="+mn-lt"/>
              <a:cs typeface="Arial"/>
            </a:endParaRPr>
          </a:p>
        </p:txBody>
      </p:sp>
      <p:grpSp>
        <p:nvGrpSpPr>
          <p:cNvPr id="10" name="object 10"/>
          <p:cNvGrpSpPr/>
          <p:nvPr/>
        </p:nvGrpSpPr>
        <p:grpSpPr>
          <a:xfrm>
            <a:off x="5190997" y="3436621"/>
            <a:ext cx="5585460" cy="1351915"/>
            <a:chOff x="4994147" y="2596895"/>
            <a:chExt cx="5585460" cy="1351915"/>
          </a:xfrm>
        </p:grpSpPr>
        <p:pic>
          <p:nvPicPr>
            <p:cNvPr id="11" name="object 11"/>
            <p:cNvPicPr/>
            <p:nvPr/>
          </p:nvPicPr>
          <p:blipFill>
            <a:blip r:embed="rId2" cstate="print"/>
            <a:stretch>
              <a:fillRect/>
            </a:stretch>
          </p:blipFill>
          <p:spPr>
            <a:xfrm>
              <a:off x="5380727" y="2637508"/>
              <a:ext cx="5189736" cy="1290230"/>
            </a:xfrm>
            <a:prstGeom prst="rect">
              <a:avLst/>
            </a:prstGeom>
          </p:spPr>
        </p:pic>
        <p:sp>
          <p:nvSpPr>
            <p:cNvPr id="12" name="object 12"/>
            <p:cNvSpPr/>
            <p:nvPr/>
          </p:nvSpPr>
          <p:spPr>
            <a:xfrm>
              <a:off x="4998719" y="2601467"/>
              <a:ext cx="5576570" cy="1343025"/>
            </a:xfrm>
            <a:custGeom>
              <a:avLst/>
              <a:gdLst/>
              <a:ahLst/>
              <a:cxnLst/>
              <a:rect l="l" t="t" r="r" b="b"/>
              <a:pathLst>
                <a:path w="5576570" h="1343025">
                  <a:moveTo>
                    <a:pt x="0" y="1342643"/>
                  </a:moveTo>
                  <a:lnTo>
                    <a:pt x="5576316" y="1342643"/>
                  </a:lnTo>
                  <a:lnTo>
                    <a:pt x="5576316" y="0"/>
                  </a:lnTo>
                  <a:lnTo>
                    <a:pt x="0" y="0"/>
                  </a:lnTo>
                  <a:lnTo>
                    <a:pt x="0" y="1342643"/>
                  </a:lnTo>
                  <a:close/>
                </a:path>
              </a:pathLst>
            </a:custGeom>
            <a:ln w="9144">
              <a:solidFill>
                <a:srgbClr val="000000"/>
              </a:solidFill>
            </a:ln>
          </p:spPr>
          <p:txBody>
            <a:bodyPr wrap="square" lIns="0" tIns="0" rIns="0" bIns="0" rtlCol="0"/>
            <a:lstStyle/>
            <a:p>
              <a:endParaRPr/>
            </a:p>
          </p:txBody>
        </p:sp>
      </p:grpSp>
      <p:grpSp>
        <p:nvGrpSpPr>
          <p:cNvPr id="13" name="object 13"/>
          <p:cNvGrpSpPr/>
          <p:nvPr/>
        </p:nvGrpSpPr>
        <p:grpSpPr>
          <a:xfrm>
            <a:off x="1056233" y="3413761"/>
            <a:ext cx="1786255" cy="2051685"/>
            <a:chOff x="862583" y="2552700"/>
            <a:chExt cx="1786255" cy="2051685"/>
          </a:xfrm>
        </p:grpSpPr>
        <p:pic>
          <p:nvPicPr>
            <p:cNvPr id="14" name="object 14"/>
            <p:cNvPicPr/>
            <p:nvPr/>
          </p:nvPicPr>
          <p:blipFill>
            <a:blip r:embed="rId3" cstate="print"/>
            <a:stretch>
              <a:fillRect/>
            </a:stretch>
          </p:blipFill>
          <p:spPr>
            <a:xfrm>
              <a:off x="966645" y="2656678"/>
              <a:ext cx="1613598" cy="1801856"/>
            </a:xfrm>
            <a:prstGeom prst="rect">
              <a:avLst/>
            </a:prstGeom>
          </p:spPr>
        </p:pic>
        <p:sp>
          <p:nvSpPr>
            <p:cNvPr id="15" name="object 15"/>
            <p:cNvSpPr/>
            <p:nvPr/>
          </p:nvSpPr>
          <p:spPr>
            <a:xfrm>
              <a:off x="867155" y="2557272"/>
              <a:ext cx="1777364" cy="2042160"/>
            </a:xfrm>
            <a:custGeom>
              <a:avLst/>
              <a:gdLst/>
              <a:ahLst/>
              <a:cxnLst/>
              <a:rect l="l" t="t" r="r" b="b"/>
              <a:pathLst>
                <a:path w="1777364" h="2042160">
                  <a:moveTo>
                    <a:pt x="0" y="2042159"/>
                  </a:moveTo>
                  <a:lnTo>
                    <a:pt x="1776983" y="2042159"/>
                  </a:lnTo>
                  <a:lnTo>
                    <a:pt x="1776983" y="0"/>
                  </a:lnTo>
                  <a:lnTo>
                    <a:pt x="0" y="0"/>
                  </a:lnTo>
                  <a:lnTo>
                    <a:pt x="0" y="2042159"/>
                  </a:lnTo>
                  <a:close/>
                </a:path>
              </a:pathLst>
            </a:custGeom>
            <a:ln w="9144">
              <a:solidFill>
                <a:srgbClr val="000000"/>
              </a:solidFill>
            </a:ln>
          </p:spPr>
          <p:txBody>
            <a:bodyPr wrap="square" lIns="0" tIns="0" rIns="0" bIns="0" rtlCol="0"/>
            <a:lstStyle/>
            <a:p>
              <a:endParaRPr/>
            </a:p>
          </p:txBody>
        </p:sp>
      </p:grpSp>
      <p:grpSp>
        <p:nvGrpSpPr>
          <p:cNvPr id="16" name="object 16"/>
          <p:cNvGrpSpPr/>
          <p:nvPr/>
        </p:nvGrpSpPr>
        <p:grpSpPr>
          <a:xfrm>
            <a:off x="2909417" y="3429000"/>
            <a:ext cx="1777364" cy="2022475"/>
            <a:chOff x="2715767" y="2567939"/>
            <a:chExt cx="1777364" cy="2022475"/>
          </a:xfrm>
        </p:grpSpPr>
        <p:pic>
          <p:nvPicPr>
            <p:cNvPr id="17" name="object 17"/>
            <p:cNvPicPr/>
            <p:nvPr/>
          </p:nvPicPr>
          <p:blipFill>
            <a:blip r:embed="rId4" cstate="print"/>
            <a:stretch>
              <a:fillRect/>
            </a:stretch>
          </p:blipFill>
          <p:spPr>
            <a:xfrm>
              <a:off x="2724911" y="2670841"/>
              <a:ext cx="1758695" cy="1781386"/>
            </a:xfrm>
            <a:prstGeom prst="rect">
              <a:avLst/>
            </a:prstGeom>
          </p:spPr>
        </p:pic>
        <p:sp>
          <p:nvSpPr>
            <p:cNvPr id="18" name="object 18"/>
            <p:cNvSpPr/>
            <p:nvPr/>
          </p:nvSpPr>
          <p:spPr>
            <a:xfrm>
              <a:off x="2720339" y="2572511"/>
              <a:ext cx="1767839" cy="2013585"/>
            </a:xfrm>
            <a:custGeom>
              <a:avLst/>
              <a:gdLst/>
              <a:ahLst/>
              <a:cxnLst/>
              <a:rect l="l" t="t" r="r" b="b"/>
              <a:pathLst>
                <a:path w="1767839" h="2013585">
                  <a:moveTo>
                    <a:pt x="0" y="2013204"/>
                  </a:moveTo>
                  <a:lnTo>
                    <a:pt x="1767839" y="2013204"/>
                  </a:lnTo>
                  <a:lnTo>
                    <a:pt x="1767839" y="0"/>
                  </a:lnTo>
                  <a:lnTo>
                    <a:pt x="0" y="0"/>
                  </a:lnTo>
                  <a:lnTo>
                    <a:pt x="0" y="2013204"/>
                  </a:lnTo>
                  <a:close/>
                </a:path>
              </a:pathLst>
            </a:custGeom>
            <a:ln w="9144">
              <a:solidFill>
                <a:srgbClr val="000000"/>
              </a:solidFill>
            </a:ln>
          </p:spPr>
          <p:txBody>
            <a:bodyPr wrap="square" lIns="0" tIns="0" rIns="0" bIns="0" rtlCol="0"/>
            <a:lstStyle/>
            <a:p>
              <a:endParaRPr/>
            </a:p>
          </p:txBody>
        </p:sp>
      </p:grpSp>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2</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4175659" cy="732893"/>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Análisis de la Situación</a:t>
            </a:r>
          </a:p>
          <a:p>
            <a:pPr marL="12700">
              <a:spcBef>
                <a:spcPts val="95"/>
              </a:spcBef>
            </a:pPr>
            <a:r>
              <a:rPr lang="es-ES" sz="1800" spc="-10" dirty="0">
                <a:solidFill>
                  <a:schemeClr val="tx1"/>
                </a:solidFill>
                <a:latin typeface="+mn-lt"/>
              </a:rPr>
              <a:t>Externo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2</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4175659" cy="732893"/>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Análisis de la Situación</a:t>
            </a:r>
          </a:p>
          <a:p>
            <a:pPr marL="12700">
              <a:spcBef>
                <a:spcPts val="95"/>
              </a:spcBef>
            </a:pPr>
            <a:r>
              <a:rPr lang="es-ES" sz="1800" spc="-10" dirty="0">
                <a:solidFill>
                  <a:schemeClr val="tx1"/>
                </a:solidFill>
                <a:latin typeface="+mn-lt"/>
              </a:rPr>
              <a:t>Externo</a:t>
            </a:r>
          </a:p>
        </p:txBody>
      </p:sp>
      <p:sp>
        <p:nvSpPr>
          <p:cNvPr id="2" name="object 5">
            <a:extLst>
              <a:ext uri="{FF2B5EF4-FFF2-40B4-BE49-F238E27FC236}">
                <a16:creationId xmlns:a16="http://schemas.microsoft.com/office/drawing/2014/main" id="{AB4D4802-20D2-41EB-1EAF-AA4614C4BD6F}"/>
              </a:ext>
            </a:extLst>
          </p:cNvPr>
          <p:cNvSpPr txBox="1"/>
          <p:nvPr/>
        </p:nvSpPr>
        <p:spPr>
          <a:xfrm>
            <a:off x="9781387" y="4659504"/>
            <a:ext cx="1271270" cy="151323"/>
          </a:xfrm>
          <a:prstGeom prst="rect">
            <a:avLst/>
          </a:prstGeom>
        </p:spPr>
        <p:txBody>
          <a:bodyPr vert="horz" wrap="square" lIns="0" tIns="12700" rIns="0" bIns="0" rtlCol="0">
            <a:spAutoFit/>
          </a:bodyPr>
          <a:lstStyle/>
          <a:p>
            <a:pPr marL="12700">
              <a:lnSpc>
                <a:spcPct val="100000"/>
              </a:lnSpc>
              <a:spcBef>
                <a:spcPts val="100"/>
              </a:spcBef>
            </a:pPr>
            <a:r>
              <a:rPr sz="900" i="1" dirty="0">
                <a:latin typeface="+mn-lt"/>
                <a:cs typeface="Arial"/>
              </a:rPr>
              <a:t>Fuente:</a:t>
            </a:r>
            <a:r>
              <a:rPr sz="900" i="1" spc="-50" dirty="0">
                <a:latin typeface="+mn-lt"/>
                <a:cs typeface="Arial"/>
              </a:rPr>
              <a:t> </a:t>
            </a:r>
            <a:r>
              <a:rPr sz="900" i="1" dirty="0">
                <a:latin typeface="+mn-lt"/>
                <a:cs typeface="Arial"/>
              </a:rPr>
              <a:t>-</a:t>
            </a:r>
            <a:r>
              <a:rPr sz="900" i="1" spc="-20" dirty="0">
                <a:latin typeface="+mn-lt"/>
                <a:cs typeface="Arial"/>
              </a:rPr>
              <a:t> </a:t>
            </a:r>
            <a:r>
              <a:rPr sz="900" i="1" dirty="0">
                <a:latin typeface="+mn-lt"/>
                <a:cs typeface="Arial"/>
              </a:rPr>
              <a:t>Google</a:t>
            </a:r>
            <a:r>
              <a:rPr sz="900" i="1" spc="-30" dirty="0">
                <a:latin typeface="+mn-lt"/>
                <a:cs typeface="Arial"/>
              </a:rPr>
              <a:t> </a:t>
            </a:r>
            <a:r>
              <a:rPr sz="900" i="1" spc="-10" dirty="0">
                <a:latin typeface="+mn-lt"/>
                <a:cs typeface="Arial"/>
              </a:rPr>
              <a:t>Trends</a:t>
            </a:r>
            <a:endParaRPr sz="900">
              <a:latin typeface="+mn-lt"/>
              <a:cs typeface="Arial"/>
            </a:endParaRPr>
          </a:p>
        </p:txBody>
      </p:sp>
      <p:sp>
        <p:nvSpPr>
          <p:cNvPr id="3" name="object 6">
            <a:extLst>
              <a:ext uri="{FF2B5EF4-FFF2-40B4-BE49-F238E27FC236}">
                <a16:creationId xmlns:a16="http://schemas.microsoft.com/office/drawing/2014/main" id="{6BB67B54-C402-EAA0-9682-5D6DDF221287}"/>
              </a:ext>
            </a:extLst>
          </p:cNvPr>
          <p:cNvSpPr txBox="1"/>
          <p:nvPr/>
        </p:nvSpPr>
        <p:spPr>
          <a:xfrm>
            <a:off x="5447513" y="2968753"/>
            <a:ext cx="1732280" cy="175048"/>
          </a:xfrm>
          <a:prstGeom prst="rect">
            <a:avLst/>
          </a:prstGeom>
        </p:spPr>
        <p:txBody>
          <a:bodyPr vert="horz" wrap="square" lIns="0" tIns="13335" rIns="0" bIns="0" rtlCol="0">
            <a:spAutoFit/>
          </a:bodyPr>
          <a:lstStyle/>
          <a:p>
            <a:pPr marL="12700">
              <a:lnSpc>
                <a:spcPct val="100000"/>
              </a:lnSpc>
              <a:spcBef>
                <a:spcPts val="105"/>
              </a:spcBef>
            </a:pPr>
            <a:r>
              <a:rPr sz="1050" b="1" dirty="0">
                <a:latin typeface="+mn-lt"/>
                <a:cs typeface="Arial"/>
              </a:rPr>
              <a:t>Interés</a:t>
            </a:r>
            <a:r>
              <a:rPr sz="1050" b="1" spc="-25" dirty="0">
                <a:latin typeface="+mn-lt"/>
                <a:cs typeface="Arial"/>
              </a:rPr>
              <a:t> </a:t>
            </a:r>
            <a:r>
              <a:rPr sz="1050" b="1" dirty="0">
                <a:latin typeface="+mn-lt"/>
                <a:cs typeface="Arial"/>
              </a:rPr>
              <a:t>por</a:t>
            </a:r>
            <a:r>
              <a:rPr sz="1050" b="1" spc="-25" dirty="0">
                <a:latin typeface="+mn-lt"/>
                <a:cs typeface="Arial"/>
              </a:rPr>
              <a:t> </a:t>
            </a:r>
            <a:r>
              <a:rPr sz="1050" b="1" dirty="0">
                <a:latin typeface="+mn-lt"/>
                <a:cs typeface="Arial"/>
              </a:rPr>
              <a:t>Región</a:t>
            </a:r>
            <a:r>
              <a:rPr sz="1050" b="1" spc="-35" dirty="0">
                <a:latin typeface="+mn-lt"/>
                <a:cs typeface="Arial"/>
              </a:rPr>
              <a:t> </a:t>
            </a:r>
            <a:r>
              <a:rPr sz="1050" b="1" dirty="0">
                <a:latin typeface="+mn-lt"/>
                <a:cs typeface="Arial"/>
              </a:rPr>
              <a:t>en</a:t>
            </a:r>
            <a:r>
              <a:rPr sz="1050" b="1" spc="-20" dirty="0">
                <a:latin typeface="+mn-lt"/>
                <a:cs typeface="Arial"/>
              </a:rPr>
              <a:t> 2021</a:t>
            </a:r>
            <a:endParaRPr sz="1050">
              <a:latin typeface="+mn-lt"/>
              <a:cs typeface="Arial"/>
            </a:endParaRPr>
          </a:p>
        </p:txBody>
      </p:sp>
      <p:sp>
        <p:nvSpPr>
          <p:cNvPr id="4" name="object 7">
            <a:extLst>
              <a:ext uri="{FF2B5EF4-FFF2-40B4-BE49-F238E27FC236}">
                <a16:creationId xmlns:a16="http://schemas.microsoft.com/office/drawing/2014/main" id="{01EC124F-EE3B-4B3C-C875-4DCA00B4F35E}"/>
              </a:ext>
            </a:extLst>
          </p:cNvPr>
          <p:cNvSpPr txBox="1"/>
          <p:nvPr/>
        </p:nvSpPr>
        <p:spPr>
          <a:xfrm>
            <a:off x="5363057" y="5016500"/>
            <a:ext cx="5688330" cy="482600"/>
          </a:xfrm>
          <a:prstGeom prst="rect">
            <a:avLst/>
          </a:prstGeom>
        </p:spPr>
        <p:txBody>
          <a:bodyPr vert="horz" wrap="square" lIns="0" tIns="12065" rIns="0" bIns="0" rtlCol="0">
            <a:spAutoFit/>
          </a:bodyPr>
          <a:lstStyle/>
          <a:p>
            <a:pPr marL="335280" marR="5080" indent="-323215" algn="r">
              <a:lnSpc>
                <a:spcPct val="100000"/>
              </a:lnSpc>
              <a:spcBef>
                <a:spcPts val="95"/>
              </a:spcBef>
            </a:pPr>
            <a:r>
              <a:rPr sz="1000" i="1" dirty="0">
                <a:solidFill>
                  <a:srgbClr val="757575"/>
                </a:solidFill>
                <a:latin typeface="+mn-lt"/>
                <a:cs typeface="Arial"/>
              </a:rPr>
              <a:t>Ubicación</a:t>
            </a:r>
            <a:r>
              <a:rPr sz="1000" i="1" spc="-25" dirty="0">
                <a:solidFill>
                  <a:srgbClr val="757575"/>
                </a:solidFill>
                <a:latin typeface="+mn-lt"/>
                <a:cs typeface="Arial"/>
              </a:rPr>
              <a:t> </a:t>
            </a:r>
            <a:r>
              <a:rPr sz="1000" i="1" dirty="0">
                <a:solidFill>
                  <a:srgbClr val="757575"/>
                </a:solidFill>
                <a:latin typeface="+mn-lt"/>
                <a:cs typeface="Arial"/>
              </a:rPr>
              <a:t>que</a:t>
            </a:r>
            <a:r>
              <a:rPr sz="1000" i="1" spc="-25" dirty="0">
                <a:solidFill>
                  <a:srgbClr val="757575"/>
                </a:solidFill>
                <a:latin typeface="+mn-lt"/>
                <a:cs typeface="Arial"/>
              </a:rPr>
              <a:t> </a:t>
            </a:r>
            <a:r>
              <a:rPr sz="1000" i="1" dirty="0">
                <a:solidFill>
                  <a:srgbClr val="757575"/>
                </a:solidFill>
                <a:latin typeface="+mn-lt"/>
                <a:cs typeface="Arial"/>
              </a:rPr>
              <a:t>ha</a:t>
            </a:r>
            <a:r>
              <a:rPr sz="1000" i="1" spc="-35" dirty="0">
                <a:solidFill>
                  <a:srgbClr val="757575"/>
                </a:solidFill>
                <a:latin typeface="+mn-lt"/>
                <a:cs typeface="Arial"/>
              </a:rPr>
              <a:t> </a:t>
            </a:r>
            <a:r>
              <a:rPr sz="1000" i="1" dirty="0">
                <a:solidFill>
                  <a:srgbClr val="757575"/>
                </a:solidFill>
                <a:latin typeface="+mn-lt"/>
                <a:cs typeface="Arial"/>
              </a:rPr>
              <a:t>usado</a:t>
            </a:r>
            <a:r>
              <a:rPr sz="1000" i="1" spc="-35" dirty="0">
                <a:solidFill>
                  <a:srgbClr val="757575"/>
                </a:solidFill>
                <a:latin typeface="+mn-lt"/>
                <a:cs typeface="Arial"/>
              </a:rPr>
              <a:t> </a:t>
            </a:r>
            <a:r>
              <a:rPr sz="1000" i="1" dirty="0">
                <a:solidFill>
                  <a:srgbClr val="757575"/>
                </a:solidFill>
                <a:latin typeface="+mn-lt"/>
                <a:cs typeface="Arial"/>
              </a:rPr>
              <a:t>con</a:t>
            </a:r>
            <a:r>
              <a:rPr sz="1000" i="1" spc="-25" dirty="0">
                <a:solidFill>
                  <a:srgbClr val="757575"/>
                </a:solidFill>
                <a:latin typeface="+mn-lt"/>
                <a:cs typeface="Arial"/>
              </a:rPr>
              <a:t> </a:t>
            </a:r>
            <a:r>
              <a:rPr sz="1000" i="1" dirty="0">
                <a:solidFill>
                  <a:srgbClr val="757575"/>
                </a:solidFill>
                <a:latin typeface="+mn-lt"/>
                <a:cs typeface="Arial"/>
              </a:rPr>
              <a:t>más</a:t>
            </a:r>
            <a:r>
              <a:rPr sz="1000" i="1" spc="-15" dirty="0">
                <a:solidFill>
                  <a:srgbClr val="757575"/>
                </a:solidFill>
                <a:latin typeface="+mn-lt"/>
                <a:cs typeface="Arial"/>
              </a:rPr>
              <a:t> </a:t>
            </a:r>
            <a:r>
              <a:rPr sz="1000" i="1" spc="-10" dirty="0">
                <a:solidFill>
                  <a:srgbClr val="757575"/>
                </a:solidFill>
                <a:latin typeface="+mn-lt"/>
                <a:cs typeface="Arial"/>
              </a:rPr>
              <a:t>frecuencia</a:t>
            </a:r>
            <a:r>
              <a:rPr sz="1000" i="1" spc="-40" dirty="0">
                <a:solidFill>
                  <a:srgbClr val="757575"/>
                </a:solidFill>
                <a:latin typeface="+mn-lt"/>
                <a:cs typeface="Arial"/>
              </a:rPr>
              <a:t> </a:t>
            </a:r>
            <a:r>
              <a:rPr sz="1000" i="1" dirty="0">
                <a:solidFill>
                  <a:srgbClr val="757575"/>
                </a:solidFill>
                <a:latin typeface="+mn-lt"/>
                <a:cs typeface="Arial"/>
              </a:rPr>
              <a:t>tu</a:t>
            </a:r>
            <a:r>
              <a:rPr sz="1000" i="1" spc="-20" dirty="0">
                <a:solidFill>
                  <a:srgbClr val="757575"/>
                </a:solidFill>
                <a:latin typeface="+mn-lt"/>
                <a:cs typeface="Arial"/>
              </a:rPr>
              <a:t> </a:t>
            </a:r>
            <a:r>
              <a:rPr sz="1000" i="1" dirty="0">
                <a:solidFill>
                  <a:srgbClr val="757575"/>
                </a:solidFill>
                <a:latin typeface="+mn-lt"/>
                <a:cs typeface="Arial"/>
              </a:rPr>
              <a:t>término</a:t>
            </a:r>
            <a:r>
              <a:rPr sz="1000" i="1" spc="-15" dirty="0">
                <a:solidFill>
                  <a:srgbClr val="757575"/>
                </a:solidFill>
                <a:latin typeface="+mn-lt"/>
                <a:cs typeface="Arial"/>
              </a:rPr>
              <a:t> </a:t>
            </a:r>
            <a:r>
              <a:rPr sz="1000" i="1" dirty="0">
                <a:solidFill>
                  <a:srgbClr val="757575"/>
                </a:solidFill>
                <a:latin typeface="+mn-lt"/>
                <a:cs typeface="Arial"/>
              </a:rPr>
              <a:t>de</a:t>
            </a:r>
            <a:r>
              <a:rPr sz="1000" i="1" spc="-35" dirty="0">
                <a:solidFill>
                  <a:srgbClr val="757575"/>
                </a:solidFill>
                <a:latin typeface="+mn-lt"/>
                <a:cs typeface="Arial"/>
              </a:rPr>
              <a:t> </a:t>
            </a:r>
            <a:r>
              <a:rPr sz="1000" i="1" spc="-10" dirty="0">
                <a:solidFill>
                  <a:srgbClr val="757575"/>
                </a:solidFill>
                <a:latin typeface="+mn-lt"/>
                <a:cs typeface="Arial"/>
              </a:rPr>
              <a:t>búsqueda</a:t>
            </a:r>
            <a:r>
              <a:rPr sz="1000" i="1" spc="-40" dirty="0">
                <a:solidFill>
                  <a:srgbClr val="757575"/>
                </a:solidFill>
                <a:latin typeface="+mn-lt"/>
                <a:cs typeface="Arial"/>
              </a:rPr>
              <a:t> </a:t>
            </a:r>
            <a:r>
              <a:rPr sz="1000" i="1" dirty="0">
                <a:solidFill>
                  <a:srgbClr val="757575"/>
                </a:solidFill>
                <a:latin typeface="+mn-lt"/>
                <a:cs typeface="Arial"/>
              </a:rPr>
              <a:t>durante</a:t>
            </a:r>
            <a:r>
              <a:rPr sz="1000" i="1" spc="-35" dirty="0">
                <a:solidFill>
                  <a:srgbClr val="757575"/>
                </a:solidFill>
                <a:latin typeface="+mn-lt"/>
                <a:cs typeface="Arial"/>
              </a:rPr>
              <a:t> </a:t>
            </a:r>
            <a:r>
              <a:rPr sz="1000" i="1" dirty="0">
                <a:solidFill>
                  <a:srgbClr val="757575"/>
                </a:solidFill>
                <a:latin typeface="+mn-lt"/>
                <a:cs typeface="Arial"/>
              </a:rPr>
              <a:t>el</a:t>
            </a:r>
            <a:r>
              <a:rPr sz="1000" i="1" spc="-25" dirty="0">
                <a:solidFill>
                  <a:srgbClr val="757575"/>
                </a:solidFill>
                <a:latin typeface="+mn-lt"/>
                <a:cs typeface="Arial"/>
              </a:rPr>
              <a:t> </a:t>
            </a:r>
            <a:r>
              <a:rPr sz="1000" i="1" dirty="0">
                <a:solidFill>
                  <a:srgbClr val="757575"/>
                </a:solidFill>
                <a:latin typeface="+mn-lt"/>
                <a:cs typeface="Arial"/>
              </a:rPr>
              <a:t>periodo</a:t>
            </a:r>
            <a:r>
              <a:rPr sz="1000" i="1" spc="-25" dirty="0">
                <a:solidFill>
                  <a:srgbClr val="757575"/>
                </a:solidFill>
                <a:latin typeface="+mn-lt"/>
                <a:cs typeface="Arial"/>
              </a:rPr>
              <a:t> </a:t>
            </a:r>
            <a:r>
              <a:rPr sz="1000" i="1" spc="-10" dirty="0">
                <a:solidFill>
                  <a:srgbClr val="757575"/>
                </a:solidFill>
                <a:latin typeface="+mn-lt"/>
                <a:cs typeface="Arial"/>
              </a:rPr>
              <a:t>especificado. </a:t>
            </a:r>
            <a:r>
              <a:rPr sz="1000" i="1" dirty="0">
                <a:solidFill>
                  <a:srgbClr val="757575"/>
                </a:solidFill>
                <a:latin typeface="+mn-lt"/>
                <a:cs typeface="Arial"/>
              </a:rPr>
              <a:t>Los</a:t>
            </a:r>
            <a:r>
              <a:rPr sz="1000" i="1" spc="-35" dirty="0">
                <a:solidFill>
                  <a:srgbClr val="757575"/>
                </a:solidFill>
                <a:latin typeface="+mn-lt"/>
                <a:cs typeface="Arial"/>
              </a:rPr>
              <a:t> </a:t>
            </a:r>
            <a:r>
              <a:rPr sz="1000" i="1" dirty="0">
                <a:solidFill>
                  <a:srgbClr val="757575"/>
                </a:solidFill>
                <a:latin typeface="+mn-lt"/>
                <a:cs typeface="Arial"/>
              </a:rPr>
              <a:t>valores</a:t>
            </a:r>
            <a:r>
              <a:rPr sz="1000" i="1" spc="-20" dirty="0">
                <a:solidFill>
                  <a:srgbClr val="757575"/>
                </a:solidFill>
                <a:latin typeface="+mn-lt"/>
                <a:cs typeface="Arial"/>
              </a:rPr>
              <a:t> </a:t>
            </a:r>
            <a:r>
              <a:rPr sz="1000" i="1" dirty="0">
                <a:solidFill>
                  <a:srgbClr val="757575"/>
                </a:solidFill>
                <a:latin typeface="+mn-lt"/>
                <a:cs typeface="Arial"/>
              </a:rPr>
              <a:t>se</a:t>
            </a:r>
            <a:r>
              <a:rPr sz="1000" i="1" spc="-40" dirty="0">
                <a:solidFill>
                  <a:srgbClr val="757575"/>
                </a:solidFill>
                <a:latin typeface="+mn-lt"/>
                <a:cs typeface="Arial"/>
              </a:rPr>
              <a:t> </a:t>
            </a:r>
            <a:r>
              <a:rPr sz="1000" i="1" dirty="0">
                <a:solidFill>
                  <a:srgbClr val="757575"/>
                </a:solidFill>
                <a:latin typeface="+mn-lt"/>
                <a:cs typeface="Arial"/>
              </a:rPr>
              <a:t>calculan</a:t>
            </a:r>
            <a:r>
              <a:rPr sz="1000" i="1" spc="-30" dirty="0">
                <a:solidFill>
                  <a:srgbClr val="757575"/>
                </a:solidFill>
                <a:latin typeface="+mn-lt"/>
                <a:cs typeface="Arial"/>
              </a:rPr>
              <a:t> </a:t>
            </a:r>
            <a:r>
              <a:rPr sz="1000" i="1" dirty="0">
                <a:solidFill>
                  <a:srgbClr val="757575"/>
                </a:solidFill>
                <a:latin typeface="+mn-lt"/>
                <a:cs typeface="Arial"/>
              </a:rPr>
              <a:t>en</a:t>
            </a:r>
            <a:r>
              <a:rPr sz="1000" i="1" spc="-25" dirty="0">
                <a:solidFill>
                  <a:srgbClr val="757575"/>
                </a:solidFill>
                <a:latin typeface="+mn-lt"/>
                <a:cs typeface="Arial"/>
              </a:rPr>
              <a:t> </a:t>
            </a:r>
            <a:r>
              <a:rPr sz="1000" i="1" dirty="0">
                <a:solidFill>
                  <a:srgbClr val="757575"/>
                </a:solidFill>
                <a:latin typeface="+mn-lt"/>
                <a:cs typeface="Arial"/>
              </a:rPr>
              <a:t>una</a:t>
            </a:r>
            <a:r>
              <a:rPr sz="1000" i="1" spc="-45" dirty="0">
                <a:solidFill>
                  <a:srgbClr val="757575"/>
                </a:solidFill>
                <a:latin typeface="+mn-lt"/>
                <a:cs typeface="Arial"/>
              </a:rPr>
              <a:t> </a:t>
            </a:r>
            <a:r>
              <a:rPr sz="1000" i="1" dirty="0">
                <a:solidFill>
                  <a:srgbClr val="757575"/>
                </a:solidFill>
                <a:latin typeface="+mn-lt"/>
                <a:cs typeface="Arial"/>
              </a:rPr>
              <a:t>escala</a:t>
            </a:r>
            <a:r>
              <a:rPr sz="1000" i="1" spc="-25" dirty="0">
                <a:solidFill>
                  <a:srgbClr val="757575"/>
                </a:solidFill>
                <a:latin typeface="+mn-lt"/>
                <a:cs typeface="Arial"/>
              </a:rPr>
              <a:t> </a:t>
            </a:r>
            <a:r>
              <a:rPr sz="1000" i="1" dirty="0">
                <a:solidFill>
                  <a:srgbClr val="757575"/>
                </a:solidFill>
                <a:latin typeface="+mn-lt"/>
                <a:cs typeface="Arial"/>
              </a:rPr>
              <a:t>del</a:t>
            </a:r>
            <a:r>
              <a:rPr sz="1000" i="1" spc="-35" dirty="0">
                <a:solidFill>
                  <a:srgbClr val="757575"/>
                </a:solidFill>
                <a:latin typeface="+mn-lt"/>
                <a:cs typeface="Arial"/>
              </a:rPr>
              <a:t> </a:t>
            </a:r>
            <a:r>
              <a:rPr sz="1000" i="1" dirty="0">
                <a:solidFill>
                  <a:srgbClr val="757575"/>
                </a:solidFill>
                <a:latin typeface="+mn-lt"/>
                <a:cs typeface="Arial"/>
              </a:rPr>
              <a:t>0</a:t>
            </a:r>
            <a:r>
              <a:rPr sz="1000" i="1" spc="-25" dirty="0">
                <a:solidFill>
                  <a:srgbClr val="757575"/>
                </a:solidFill>
                <a:latin typeface="+mn-lt"/>
                <a:cs typeface="Arial"/>
              </a:rPr>
              <a:t> </a:t>
            </a:r>
            <a:r>
              <a:rPr sz="1000" i="1" dirty="0">
                <a:solidFill>
                  <a:srgbClr val="757575"/>
                </a:solidFill>
                <a:latin typeface="+mn-lt"/>
                <a:cs typeface="Arial"/>
              </a:rPr>
              <a:t>al</a:t>
            </a:r>
            <a:r>
              <a:rPr sz="1000" i="1" spc="-35" dirty="0">
                <a:solidFill>
                  <a:srgbClr val="757575"/>
                </a:solidFill>
                <a:latin typeface="+mn-lt"/>
                <a:cs typeface="Arial"/>
              </a:rPr>
              <a:t> </a:t>
            </a:r>
            <a:r>
              <a:rPr sz="1000" i="1" dirty="0">
                <a:solidFill>
                  <a:srgbClr val="757575"/>
                </a:solidFill>
                <a:latin typeface="+mn-lt"/>
                <a:cs typeface="Arial"/>
              </a:rPr>
              <a:t>100,</a:t>
            </a:r>
            <a:r>
              <a:rPr sz="1000" i="1" spc="-30" dirty="0">
                <a:solidFill>
                  <a:srgbClr val="757575"/>
                </a:solidFill>
                <a:latin typeface="+mn-lt"/>
                <a:cs typeface="Arial"/>
              </a:rPr>
              <a:t> </a:t>
            </a:r>
            <a:r>
              <a:rPr sz="1000" i="1" dirty="0">
                <a:solidFill>
                  <a:srgbClr val="757575"/>
                </a:solidFill>
                <a:latin typeface="+mn-lt"/>
                <a:cs typeface="Arial"/>
              </a:rPr>
              <a:t>en</a:t>
            </a:r>
            <a:r>
              <a:rPr sz="1000" i="1" spc="-40" dirty="0">
                <a:solidFill>
                  <a:srgbClr val="757575"/>
                </a:solidFill>
                <a:latin typeface="+mn-lt"/>
                <a:cs typeface="Arial"/>
              </a:rPr>
              <a:t> </a:t>
            </a:r>
            <a:r>
              <a:rPr sz="1000" i="1" dirty="0">
                <a:solidFill>
                  <a:srgbClr val="757575"/>
                </a:solidFill>
                <a:latin typeface="+mn-lt"/>
                <a:cs typeface="Arial"/>
              </a:rPr>
              <a:t>la</a:t>
            </a:r>
            <a:r>
              <a:rPr sz="1000" i="1" spc="-20" dirty="0">
                <a:solidFill>
                  <a:srgbClr val="757575"/>
                </a:solidFill>
                <a:latin typeface="+mn-lt"/>
                <a:cs typeface="Arial"/>
              </a:rPr>
              <a:t> </a:t>
            </a:r>
            <a:r>
              <a:rPr sz="1000" i="1" dirty="0">
                <a:solidFill>
                  <a:srgbClr val="757575"/>
                </a:solidFill>
                <a:latin typeface="+mn-lt"/>
                <a:cs typeface="Arial"/>
              </a:rPr>
              <a:t>que</a:t>
            </a:r>
            <a:r>
              <a:rPr sz="1000" i="1" spc="-40" dirty="0">
                <a:solidFill>
                  <a:srgbClr val="757575"/>
                </a:solidFill>
                <a:latin typeface="+mn-lt"/>
                <a:cs typeface="Arial"/>
              </a:rPr>
              <a:t> </a:t>
            </a:r>
            <a:r>
              <a:rPr sz="1000" i="1" dirty="0">
                <a:solidFill>
                  <a:srgbClr val="757575"/>
                </a:solidFill>
                <a:latin typeface="+mn-lt"/>
                <a:cs typeface="Arial"/>
              </a:rPr>
              <a:t>100</a:t>
            </a:r>
            <a:r>
              <a:rPr sz="1000" i="1" spc="-30" dirty="0">
                <a:solidFill>
                  <a:srgbClr val="757575"/>
                </a:solidFill>
                <a:latin typeface="+mn-lt"/>
                <a:cs typeface="Arial"/>
              </a:rPr>
              <a:t> </a:t>
            </a:r>
            <a:r>
              <a:rPr sz="1000" i="1" dirty="0">
                <a:solidFill>
                  <a:srgbClr val="757575"/>
                </a:solidFill>
                <a:latin typeface="+mn-lt"/>
                <a:cs typeface="Arial"/>
              </a:rPr>
              <a:t>indica</a:t>
            </a:r>
            <a:r>
              <a:rPr sz="1000" i="1" spc="-25" dirty="0">
                <a:solidFill>
                  <a:srgbClr val="757575"/>
                </a:solidFill>
                <a:latin typeface="+mn-lt"/>
                <a:cs typeface="Arial"/>
              </a:rPr>
              <a:t> </a:t>
            </a:r>
            <a:r>
              <a:rPr sz="1000" i="1" dirty="0">
                <a:solidFill>
                  <a:srgbClr val="757575"/>
                </a:solidFill>
                <a:latin typeface="+mn-lt"/>
                <a:cs typeface="Arial"/>
              </a:rPr>
              <a:t>la</a:t>
            </a:r>
            <a:r>
              <a:rPr sz="1000" i="1" spc="-20" dirty="0">
                <a:solidFill>
                  <a:srgbClr val="757575"/>
                </a:solidFill>
                <a:latin typeface="+mn-lt"/>
                <a:cs typeface="Arial"/>
              </a:rPr>
              <a:t> </a:t>
            </a:r>
            <a:r>
              <a:rPr sz="1000" i="1" dirty="0">
                <a:solidFill>
                  <a:srgbClr val="757575"/>
                </a:solidFill>
                <a:latin typeface="+mn-lt"/>
                <a:cs typeface="Arial"/>
              </a:rPr>
              <a:t>ubicación</a:t>
            </a:r>
            <a:r>
              <a:rPr sz="1000" i="1" spc="-30" dirty="0">
                <a:solidFill>
                  <a:srgbClr val="757575"/>
                </a:solidFill>
                <a:latin typeface="+mn-lt"/>
                <a:cs typeface="Arial"/>
              </a:rPr>
              <a:t> </a:t>
            </a:r>
            <a:r>
              <a:rPr sz="1000" i="1" dirty="0">
                <a:solidFill>
                  <a:srgbClr val="757575"/>
                </a:solidFill>
                <a:latin typeface="+mn-lt"/>
                <a:cs typeface="Arial"/>
              </a:rPr>
              <a:t>con</a:t>
            </a:r>
            <a:r>
              <a:rPr sz="1000" i="1" spc="-40" dirty="0">
                <a:solidFill>
                  <a:srgbClr val="757575"/>
                </a:solidFill>
                <a:latin typeface="+mn-lt"/>
                <a:cs typeface="Arial"/>
              </a:rPr>
              <a:t> </a:t>
            </a:r>
            <a:r>
              <a:rPr sz="1000" i="1" spc="-10" dirty="0">
                <a:solidFill>
                  <a:srgbClr val="757575"/>
                </a:solidFill>
                <a:latin typeface="+mn-lt"/>
                <a:cs typeface="Arial"/>
              </a:rPr>
              <a:t>mayor frecuencia</a:t>
            </a:r>
            <a:r>
              <a:rPr sz="1000" i="1" spc="-30" dirty="0">
                <a:solidFill>
                  <a:srgbClr val="757575"/>
                </a:solidFill>
                <a:latin typeface="+mn-lt"/>
                <a:cs typeface="Arial"/>
              </a:rPr>
              <a:t> </a:t>
            </a:r>
            <a:r>
              <a:rPr sz="1000" i="1" dirty="0">
                <a:solidFill>
                  <a:srgbClr val="757575"/>
                </a:solidFill>
                <a:latin typeface="+mn-lt"/>
                <a:cs typeface="Arial"/>
              </a:rPr>
              <a:t>de</a:t>
            </a:r>
            <a:r>
              <a:rPr sz="1000" i="1" spc="-15" dirty="0">
                <a:solidFill>
                  <a:srgbClr val="757575"/>
                </a:solidFill>
                <a:latin typeface="+mn-lt"/>
                <a:cs typeface="Arial"/>
              </a:rPr>
              <a:t> </a:t>
            </a:r>
            <a:r>
              <a:rPr sz="1000" i="1" spc="-10" dirty="0">
                <a:solidFill>
                  <a:srgbClr val="757575"/>
                </a:solidFill>
                <a:latin typeface="+mn-lt"/>
                <a:cs typeface="Arial"/>
              </a:rPr>
              <a:t>búsquedas</a:t>
            </a:r>
            <a:r>
              <a:rPr sz="1000" i="1" spc="-35" dirty="0">
                <a:solidFill>
                  <a:srgbClr val="757575"/>
                </a:solidFill>
                <a:latin typeface="+mn-lt"/>
                <a:cs typeface="Arial"/>
              </a:rPr>
              <a:t> </a:t>
            </a:r>
            <a:r>
              <a:rPr sz="1000" i="1" dirty="0">
                <a:solidFill>
                  <a:srgbClr val="757575"/>
                </a:solidFill>
                <a:latin typeface="+mn-lt"/>
                <a:cs typeface="Arial"/>
              </a:rPr>
              <a:t>en</a:t>
            </a:r>
            <a:r>
              <a:rPr sz="1000" i="1" spc="-30" dirty="0">
                <a:solidFill>
                  <a:srgbClr val="757575"/>
                </a:solidFill>
                <a:latin typeface="+mn-lt"/>
                <a:cs typeface="Arial"/>
              </a:rPr>
              <a:t> </a:t>
            </a:r>
            <a:r>
              <a:rPr sz="1000" i="1" dirty="0">
                <a:solidFill>
                  <a:srgbClr val="757575"/>
                </a:solidFill>
                <a:latin typeface="+mn-lt"/>
                <a:cs typeface="Arial"/>
              </a:rPr>
              <a:t>proporción</a:t>
            </a:r>
            <a:r>
              <a:rPr sz="1000" i="1" spc="-15" dirty="0">
                <a:solidFill>
                  <a:srgbClr val="757575"/>
                </a:solidFill>
                <a:latin typeface="+mn-lt"/>
                <a:cs typeface="Arial"/>
              </a:rPr>
              <a:t> </a:t>
            </a:r>
            <a:r>
              <a:rPr sz="1000" i="1" dirty="0">
                <a:solidFill>
                  <a:srgbClr val="757575"/>
                </a:solidFill>
                <a:latin typeface="+mn-lt"/>
                <a:cs typeface="Arial"/>
              </a:rPr>
              <a:t>al</a:t>
            </a:r>
            <a:r>
              <a:rPr sz="1000" i="1" spc="-10" dirty="0">
                <a:solidFill>
                  <a:srgbClr val="757575"/>
                </a:solidFill>
                <a:latin typeface="+mn-lt"/>
                <a:cs typeface="Arial"/>
              </a:rPr>
              <a:t> </a:t>
            </a:r>
            <a:r>
              <a:rPr sz="1000" i="1" dirty="0">
                <a:solidFill>
                  <a:srgbClr val="757575"/>
                </a:solidFill>
                <a:latin typeface="+mn-lt"/>
                <a:cs typeface="Arial"/>
              </a:rPr>
              <a:t>total</a:t>
            </a:r>
            <a:r>
              <a:rPr sz="1000" i="1" spc="-20" dirty="0">
                <a:solidFill>
                  <a:srgbClr val="757575"/>
                </a:solidFill>
                <a:latin typeface="+mn-lt"/>
                <a:cs typeface="Arial"/>
              </a:rPr>
              <a:t> </a:t>
            </a:r>
            <a:r>
              <a:rPr sz="1000" i="1" dirty="0">
                <a:solidFill>
                  <a:srgbClr val="757575"/>
                </a:solidFill>
                <a:latin typeface="+mn-lt"/>
                <a:cs typeface="Arial"/>
              </a:rPr>
              <a:t>de</a:t>
            </a:r>
            <a:r>
              <a:rPr sz="1000" i="1" spc="-30" dirty="0">
                <a:solidFill>
                  <a:srgbClr val="757575"/>
                </a:solidFill>
                <a:latin typeface="+mn-lt"/>
                <a:cs typeface="Arial"/>
              </a:rPr>
              <a:t> </a:t>
            </a:r>
            <a:r>
              <a:rPr sz="1000" i="1" spc="-10" dirty="0">
                <a:solidFill>
                  <a:srgbClr val="757575"/>
                </a:solidFill>
                <a:latin typeface="+mn-lt"/>
                <a:cs typeface="Arial"/>
              </a:rPr>
              <a:t>búsquedas</a:t>
            </a:r>
            <a:r>
              <a:rPr sz="1000" i="1" spc="-35" dirty="0">
                <a:solidFill>
                  <a:srgbClr val="757575"/>
                </a:solidFill>
                <a:latin typeface="+mn-lt"/>
                <a:cs typeface="Arial"/>
              </a:rPr>
              <a:t> </a:t>
            </a:r>
            <a:r>
              <a:rPr sz="1000" i="1" dirty="0">
                <a:solidFill>
                  <a:srgbClr val="757575"/>
                </a:solidFill>
                <a:latin typeface="+mn-lt"/>
                <a:cs typeface="Arial"/>
              </a:rPr>
              <a:t>realizadas</a:t>
            </a:r>
            <a:r>
              <a:rPr sz="1000" i="1" spc="10" dirty="0">
                <a:solidFill>
                  <a:srgbClr val="757575"/>
                </a:solidFill>
                <a:latin typeface="+mn-lt"/>
                <a:cs typeface="Arial"/>
              </a:rPr>
              <a:t> </a:t>
            </a:r>
            <a:r>
              <a:rPr sz="1000" i="1" dirty="0">
                <a:solidFill>
                  <a:srgbClr val="757575"/>
                </a:solidFill>
                <a:latin typeface="+mn-lt"/>
                <a:cs typeface="Arial"/>
              </a:rPr>
              <a:t>en</a:t>
            </a:r>
            <a:r>
              <a:rPr sz="1000" i="1" spc="-15" dirty="0">
                <a:solidFill>
                  <a:srgbClr val="757575"/>
                </a:solidFill>
                <a:latin typeface="+mn-lt"/>
                <a:cs typeface="Arial"/>
              </a:rPr>
              <a:t> </a:t>
            </a:r>
            <a:r>
              <a:rPr sz="1000" i="1" dirty="0">
                <a:solidFill>
                  <a:srgbClr val="757575"/>
                </a:solidFill>
                <a:latin typeface="+mn-lt"/>
                <a:cs typeface="Arial"/>
              </a:rPr>
              <a:t>esa</a:t>
            </a:r>
            <a:r>
              <a:rPr sz="1000" i="1" spc="-30" dirty="0">
                <a:solidFill>
                  <a:srgbClr val="757575"/>
                </a:solidFill>
                <a:latin typeface="+mn-lt"/>
                <a:cs typeface="Arial"/>
              </a:rPr>
              <a:t> </a:t>
            </a:r>
            <a:r>
              <a:rPr sz="1000" i="1" spc="-10" dirty="0">
                <a:solidFill>
                  <a:srgbClr val="757575"/>
                </a:solidFill>
                <a:latin typeface="+mn-lt"/>
                <a:cs typeface="Arial"/>
              </a:rPr>
              <a:t>ubicación</a:t>
            </a:r>
            <a:endParaRPr sz="1000">
              <a:latin typeface="+mn-lt"/>
              <a:cs typeface="Arial"/>
            </a:endParaRPr>
          </a:p>
        </p:txBody>
      </p:sp>
      <p:grpSp>
        <p:nvGrpSpPr>
          <p:cNvPr id="19" name="object 8">
            <a:extLst>
              <a:ext uri="{FF2B5EF4-FFF2-40B4-BE49-F238E27FC236}">
                <a16:creationId xmlns:a16="http://schemas.microsoft.com/office/drawing/2014/main" id="{89943C80-0D84-E944-1135-9D9DAB11F0E2}"/>
              </a:ext>
            </a:extLst>
          </p:cNvPr>
          <p:cNvGrpSpPr/>
          <p:nvPr/>
        </p:nvGrpSpPr>
        <p:grpSpPr>
          <a:xfrm>
            <a:off x="5470245" y="3241803"/>
            <a:ext cx="5585460" cy="1333500"/>
            <a:chOff x="5231891" y="2607564"/>
            <a:chExt cx="5585460" cy="1333500"/>
          </a:xfrm>
        </p:grpSpPr>
        <p:pic>
          <p:nvPicPr>
            <p:cNvPr id="20" name="object 9">
              <a:extLst>
                <a:ext uri="{FF2B5EF4-FFF2-40B4-BE49-F238E27FC236}">
                  <a16:creationId xmlns:a16="http://schemas.microsoft.com/office/drawing/2014/main" id="{875BCB04-0C13-6E06-35E9-C732F2BD2273}"/>
                </a:ext>
              </a:extLst>
            </p:cNvPr>
            <p:cNvPicPr/>
            <p:nvPr/>
          </p:nvPicPr>
          <p:blipFill>
            <a:blip r:embed="rId2" cstate="print"/>
            <a:stretch>
              <a:fillRect/>
            </a:stretch>
          </p:blipFill>
          <p:spPr>
            <a:xfrm>
              <a:off x="5616878" y="2648022"/>
              <a:ext cx="5191329" cy="1283897"/>
            </a:xfrm>
            <a:prstGeom prst="rect">
              <a:avLst/>
            </a:prstGeom>
          </p:spPr>
        </p:pic>
        <p:sp>
          <p:nvSpPr>
            <p:cNvPr id="21" name="object 10">
              <a:extLst>
                <a:ext uri="{FF2B5EF4-FFF2-40B4-BE49-F238E27FC236}">
                  <a16:creationId xmlns:a16="http://schemas.microsoft.com/office/drawing/2014/main" id="{E44C0BEB-72E2-9544-E3BC-A9E5A0EB8FF5}"/>
                </a:ext>
              </a:extLst>
            </p:cNvPr>
            <p:cNvSpPr/>
            <p:nvPr/>
          </p:nvSpPr>
          <p:spPr>
            <a:xfrm>
              <a:off x="5236463" y="2612136"/>
              <a:ext cx="5576570" cy="1324610"/>
            </a:xfrm>
            <a:custGeom>
              <a:avLst/>
              <a:gdLst/>
              <a:ahLst/>
              <a:cxnLst/>
              <a:rect l="l" t="t" r="r" b="b"/>
              <a:pathLst>
                <a:path w="5576570" h="1324610">
                  <a:moveTo>
                    <a:pt x="0" y="1324356"/>
                  </a:moveTo>
                  <a:lnTo>
                    <a:pt x="5576316" y="1324356"/>
                  </a:lnTo>
                  <a:lnTo>
                    <a:pt x="5576316" y="0"/>
                  </a:lnTo>
                  <a:lnTo>
                    <a:pt x="0" y="0"/>
                  </a:lnTo>
                  <a:lnTo>
                    <a:pt x="0" y="1324356"/>
                  </a:lnTo>
                  <a:close/>
                </a:path>
              </a:pathLst>
            </a:custGeom>
            <a:ln w="9144">
              <a:solidFill>
                <a:srgbClr val="000000"/>
              </a:solidFill>
            </a:ln>
          </p:spPr>
          <p:txBody>
            <a:bodyPr wrap="square" lIns="0" tIns="0" rIns="0" bIns="0" rtlCol="0"/>
            <a:lstStyle/>
            <a:p>
              <a:endParaRPr/>
            </a:p>
          </p:txBody>
        </p:sp>
      </p:grpSp>
      <p:sp>
        <p:nvSpPr>
          <p:cNvPr id="24" name="object 11">
            <a:extLst>
              <a:ext uri="{FF2B5EF4-FFF2-40B4-BE49-F238E27FC236}">
                <a16:creationId xmlns:a16="http://schemas.microsoft.com/office/drawing/2014/main" id="{33D49BF7-B64E-8772-B211-1DF3BEE2F2AC}"/>
              </a:ext>
            </a:extLst>
          </p:cNvPr>
          <p:cNvSpPr txBox="1"/>
          <p:nvPr/>
        </p:nvSpPr>
        <p:spPr>
          <a:xfrm>
            <a:off x="1004417" y="5325492"/>
            <a:ext cx="902969" cy="151323"/>
          </a:xfrm>
          <a:prstGeom prst="rect">
            <a:avLst/>
          </a:prstGeom>
        </p:spPr>
        <p:txBody>
          <a:bodyPr vert="horz" wrap="square" lIns="0" tIns="12700" rIns="0" bIns="0" rtlCol="0">
            <a:spAutoFit/>
          </a:bodyPr>
          <a:lstStyle/>
          <a:p>
            <a:pPr marL="12700">
              <a:lnSpc>
                <a:spcPct val="100000"/>
              </a:lnSpc>
              <a:spcBef>
                <a:spcPts val="100"/>
              </a:spcBef>
            </a:pPr>
            <a:r>
              <a:rPr sz="900" i="1" dirty="0">
                <a:latin typeface="+mn-lt"/>
                <a:cs typeface="Arial"/>
              </a:rPr>
              <a:t>Fuente:</a:t>
            </a:r>
            <a:r>
              <a:rPr sz="900" i="1" spc="-50" dirty="0">
                <a:latin typeface="+mn-lt"/>
                <a:cs typeface="Arial"/>
              </a:rPr>
              <a:t> </a:t>
            </a:r>
            <a:r>
              <a:rPr sz="900" i="1" spc="-10" dirty="0">
                <a:latin typeface="+mn-lt"/>
                <a:cs typeface="Arial"/>
              </a:rPr>
              <a:t>Semrush</a:t>
            </a:r>
            <a:endParaRPr sz="900">
              <a:latin typeface="+mn-lt"/>
              <a:cs typeface="Arial"/>
            </a:endParaRPr>
          </a:p>
        </p:txBody>
      </p:sp>
      <p:sp>
        <p:nvSpPr>
          <p:cNvPr id="25" name="object 12">
            <a:extLst>
              <a:ext uri="{FF2B5EF4-FFF2-40B4-BE49-F238E27FC236}">
                <a16:creationId xmlns:a16="http://schemas.microsoft.com/office/drawing/2014/main" id="{C560986F-BB0D-926C-4AD5-2BFB13F5C869}"/>
              </a:ext>
            </a:extLst>
          </p:cNvPr>
          <p:cNvSpPr txBox="1"/>
          <p:nvPr/>
        </p:nvSpPr>
        <p:spPr>
          <a:xfrm>
            <a:off x="1083361" y="2743200"/>
            <a:ext cx="2624455" cy="347345"/>
          </a:xfrm>
          <a:prstGeom prst="rect">
            <a:avLst/>
          </a:prstGeom>
        </p:spPr>
        <p:txBody>
          <a:bodyPr vert="horz" wrap="square" lIns="0" tIns="13335" rIns="0" bIns="0" rtlCol="0">
            <a:spAutoFit/>
          </a:bodyPr>
          <a:lstStyle/>
          <a:p>
            <a:pPr marL="12700">
              <a:lnSpc>
                <a:spcPct val="100000"/>
              </a:lnSpc>
              <a:spcBef>
                <a:spcPts val="105"/>
              </a:spcBef>
            </a:pPr>
            <a:r>
              <a:rPr sz="1050" b="1" dirty="0">
                <a:latin typeface="+mn-lt"/>
                <a:cs typeface="Arial"/>
              </a:rPr>
              <a:t>Volumen</a:t>
            </a:r>
            <a:r>
              <a:rPr sz="1050" b="1" spc="-40" dirty="0">
                <a:latin typeface="+mn-lt"/>
                <a:cs typeface="Arial"/>
              </a:rPr>
              <a:t> </a:t>
            </a:r>
            <a:r>
              <a:rPr sz="1050" b="1" dirty="0">
                <a:latin typeface="+mn-lt"/>
                <a:cs typeface="Arial"/>
              </a:rPr>
              <a:t>de</a:t>
            </a:r>
            <a:r>
              <a:rPr sz="1050" b="1" spc="-15" dirty="0">
                <a:latin typeface="+mn-lt"/>
                <a:cs typeface="Arial"/>
              </a:rPr>
              <a:t> </a:t>
            </a:r>
            <a:r>
              <a:rPr sz="1050" b="1" spc="-10" dirty="0">
                <a:latin typeface="+mn-lt"/>
                <a:cs typeface="Arial"/>
              </a:rPr>
              <a:t>búsquedas</a:t>
            </a:r>
            <a:endParaRPr sz="1050" dirty="0">
              <a:latin typeface="+mn-lt"/>
              <a:cs typeface="Arial"/>
            </a:endParaRPr>
          </a:p>
          <a:p>
            <a:pPr marL="12700">
              <a:lnSpc>
                <a:spcPct val="100000"/>
              </a:lnSpc>
              <a:spcBef>
                <a:spcPts val="5"/>
              </a:spcBef>
            </a:pPr>
            <a:r>
              <a:rPr sz="1050" b="1" dirty="0">
                <a:latin typeface="+mn-lt"/>
                <a:cs typeface="Arial"/>
              </a:rPr>
              <a:t>Diciembre</a:t>
            </a:r>
            <a:r>
              <a:rPr sz="1050" b="1" spc="-45" dirty="0">
                <a:latin typeface="+mn-lt"/>
                <a:cs typeface="Arial"/>
              </a:rPr>
              <a:t> </a:t>
            </a:r>
            <a:r>
              <a:rPr sz="1050" b="1" dirty="0">
                <a:latin typeface="+mn-lt"/>
                <a:cs typeface="Arial"/>
              </a:rPr>
              <a:t>2021</a:t>
            </a:r>
            <a:r>
              <a:rPr sz="1050" b="1" spc="-30" dirty="0">
                <a:latin typeface="+mn-lt"/>
                <a:cs typeface="Arial"/>
              </a:rPr>
              <a:t> </a:t>
            </a:r>
            <a:r>
              <a:rPr sz="1050" b="1" dirty="0">
                <a:latin typeface="+mn-lt"/>
                <a:cs typeface="Arial"/>
              </a:rPr>
              <a:t>“Peas”</a:t>
            </a:r>
            <a:r>
              <a:rPr sz="1050" b="1" spc="-55" dirty="0">
                <a:latin typeface="+mn-lt"/>
                <a:cs typeface="Arial"/>
              </a:rPr>
              <a:t> </a:t>
            </a:r>
            <a:r>
              <a:rPr sz="1050" b="1" dirty="0">
                <a:latin typeface="+mn-lt"/>
                <a:cs typeface="Arial"/>
              </a:rPr>
              <a:t>(Estados</a:t>
            </a:r>
            <a:r>
              <a:rPr sz="1050" b="1" spc="-50" dirty="0">
                <a:latin typeface="+mn-lt"/>
                <a:cs typeface="Arial"/>
              </a:rPr>
              <a:t> </a:t>
            </a:r>
            <a:r>
              <a:rPr sz="1050" b="1" spc="-10" dirty="0">
                <a:latin typeface="+mn-lt"/>
                <a:cs typeface="Arial"/>
              </a:rPr>
              <a:t>Unidos)</a:t>
            </a:r>
            <a:endParaRPr sz="1050" dirty="0">
              <a:latin typeface="+mn-lt"/>
              <a:cs typeface="Arial"/>
            </a:endParaRPr>
          </a:p>
        </p:txBody>
      </p:sp>
      <p:grpSp>
        <p:nvGrpSpPr>
          <p:cNvPr id="26" name="object 13">
            <a:extLst>
              <a:ext uri="{FF2B5EF4-FFF2-40B4-BE49-F238E27FC236}">
                <a16:creationId xmlns:a16="http://schemas.microsoft.com/office/drawing/2014/main" id="{3FD73096-18D6-7802-12E7-25299B61D7C8}"/>
              </a:ext>
            </a:extLst>
          </p:cNvPr>
          <p:cNvGrpSpPr/>
          <p:nvPr/>
        </p:nvGrpSpPr>
        <p:grpSpPr>
          <a:xfrm>
            <a:off x="1026262" y="3208274"/>
            <a:ext cx="1751330" cy="2052955"/>
            <a:chOff x="787908" y="2574035"/>
            <a:chExt cx="1751330" cy="2052955"/>
          </a:xfrm>
        </p:grpSpPr>
        <p:pic>
          <p:nvPicPr>
            <p:cNvPr id="27" name="object 14">
              <a:extLst>
                <a:ext uri="{FF2B5EF4-FFF2-40B4-BE49-F238E27FC236}">
                  <a16:creationId xmlns:a16="http://schemas.microsoft.com/office/drawing/2014/main" id="{F7963457-0BB3-32D6-1C1F-A1FBA6B1BD7C}"/>
                </a:ext>
              </a:extLst>
            </p:cNvPr>
            <p:cNvPicPr/>
            <p:nvPr/>
          </p:nvPicPr>
          <p:blipFill>
            <a:blip r:embed="rId3" cstate="print"/>
            <a:stretch>
              <a:fillRect/>
            </a:stretch>
          </p:blipFill>
          <p:spPr>
            <a:xfrm>
              <a:off x="861884" y="2677535"/>
              <a:ext cx="1632592" cy="1792754"/>
            </a:xfrm>
            <a:prstGeom prst="rect">
              <a:avLst/>
            </a:prstGeom>
          </p:spPr>
        </p:pic>
        <p:sp>
          <p:nvSpPr>
            <p:cNvPr id="28" name="object 15">
              <a:extLst>
                <a:ext uri="{FF2B5EF4-FFF2-40B4-BE49-F238E27FC236}">
                  <a16:creationId xmlns:a16="http://schemas.microsoft.com/office/drawing/2014/main" id="{54D9111B-6FDE-3906-0FC1-6CAA15C3DA26}"/>
                </a:ext>
              </a:extLst>
            </p:cNvPr>
            <p:cNvSpPr/>
            <p:nvPr/>
          </p:nvSpPr>
          <p:spPr>
            <a:xfrm>
              <a:off x="792480" y="2578607"/>
              <a:ext cx="1742439" cy="2044064"/>
            </a:xfrm>
            <a:custGeom>
              <a:avLst/>
              <a:gdLst/>
              <a:ahLst/>
              <a:cxnLst/>
              <a:rect l="l" t="t" r="r" b="b"/>
              <a:pathLst>
                <a:path w="1742439" h="2044064">
                  <a:moveTo>
                    <a:pt x="0" y="2043683"/>
                  </a:moveTo>
                  <a:lnTo>
                    <a:pt x="1741932" y="2043683"/>
                  </a:lnTo>
                  <a:lnTo>
                    <a:pt x="1741932" y="0"/>
                  </a:lnTo>
                  <a:lnTo>
                    <a:pt x="0" y="0"/>
                  </a:lnTo>
                  <a:lnTo>
                    <a:pt x="0" y="2043683"/>
                  </a:lnTo>
                  <a:close/>
                </a:path>
              </a:pathLst>
            </a:custGeom>
            <a:ln w="9144">
              <a:solidFill>
                <a:srgbClr val="000000"/>
              </a:solidFill>
            </a:ln>
          </p:spPr>
          <p:txBody>
            <a:bodyPr wrap="square" lIns="0" tIns="0" rIns="0" bIns="0" rtlCol="0"/>
            <a:lstStyle/>
            <a:p>
              <a:endParaRPr/>
            </a:p>
          </p:txBody>
        </p:sp>
      </p:grpSp>
      <p:grpSp>
        <p:nvGrpSpPr>
          <p:cNvPr id="29" name="object 16">
            <a:extLst>
              <a:ext uri="{FF2B5EF4-FFF2-40B4-BE49-F238E27FC236}">
                <a16:creationId xmlns:a16="http://schemas.microsoft.com/office/drawing/2014/main" id="{E11EB685-C3C6-BB88-746E-F50588408A90}"/>
              </a:ext>
            </a:extLst>
          </p:cNvPr>
          <p:cNvGrpSpPr/>
          <p:nvPr/>
        </p:nvGrpSpPr>
        <p:grpSpPr>
          <a:xfrm>
            <a:off x="2870302" y="3223515"/>
            <a:ext cx="1760220" cy="2022475"/>
            <a:chOff x="2631948" y="2589276"/>
            <a:chExt cx="1760220" cy="2022475"/>
          </a:xfrm>
        </p:grpSpPr>
        <p:pic>
          <p:nvPicPr>
            <p:cNvPr id="30" name="object 17">
              <a:extLst>
                <a:ext uri="{FF2B5EF4-FFF2-40B4-BE49-F238E27FC236}">
                  <a16:creationId xmlns:a16="http://schemas.microsoft.com/office/drawing/2014/main" id="{1FA4F425-8660-FF36-0FD6-F2F4BFF750C8}"/>
                </a:ext>
              </a:extLst>
            </p:cNvPr>
            <p:cNvPicPr/>
            <p:nvPr/>
          </p:nvPicPr>
          <p:blipFill>
            <a:blip r:embed="rId4" cstate="print"/>
            <a:stretch>
              <a:fillRect/>
            </a:stretch>
          </p:blipFill>
          <p:spPr>
            <a:xfrm>
              <a:off x="2641092" y="2693568"/>
              <a:ext cx="1741932" cy="1807816"/>
            </a:xfrm>
            <a:prstGeom prst="rect">
              <a:avLst/>
            </a:prstGeom>
          </p:spPr>
        </p:pic>
        <p:sp>
          <p:nvSpPr>
            <p:cNvPr id="31" name="object 18">
              <a:extLst>
                <a:ext uri="{FF2B5EF4-FFF2-40B4-BE49-F238E27FC236}">
                  <a16:creationId xmlns:a16="http://schemas.microsoft.com/office/drawing/2014/main" id="{6B093AFD-165B-DEC8-3A86-908F1B3C76E7}"/>
                </a:ext>
              </a:extLst>
            </p:cNvPr>
            <p:cNvSpPr/>
            <p:nvPr/>
          </p:nvSpPr>
          <p:spPr>
            <a:xfrm>
              <a:off x="2636520" y="2593848"/>
              <a:ext cx="1751330" cy="2013585"/>
            </a:xfrm>
            <a:custGeom>
              <a:avLst/>
              <a:gdLst/>
              <a:ahLst/>
              <a:cxnLst/>
              <a:rect l="l" t="t" r="r" b="b"/>
              <a:pathLst>
                <a:path w="1751329" h="2013585">
                  <a:moveTo>
                    <a:pt x="0" y="2013203"/>
                  </a:moveTo>
                  <a:lnTo>
                    <a:pt x="1751076" y="2013203"/>
                  </a:lnTo>
                  <a:lnTo>
                    <a:pt x="1751076" y="0"/>
                  </a:lnTo>
                  <a:lnTo>
                    <a:pt x="0" y="0"/>
                  </a:lnTo>
                  <a:lnTo>
                    <a:pt x="0" y="2013203"/>
                  </a:lnTo>
                  <a:close/>
                </a:path>
              </a:pathLst>
            </a:custGeom>
            <a:ln w="9143">
              <a:solidFill>
                <a:srgbClr val="000000"/>
              </a:solidFill>
            </a:ln>
          </p:spPr>
          <p:txBody>
            <a:bodyPr wrap="square" lIns="0" tIns="0" rIns="0" bIns="0" rtlCol="0"/>
            <a:lstStyle/>
            <a:p>
              <a:endParaRPr/>
            </a:p>
          </p:txBody>
        </p:sp>
      </p:grpSp>
    </p:spTree>
    <p:extLst>
      <p:ext uri="{BB962C8B-B14F-4D97-AF65-F5344CB8AC3E}">
        <p14:creationId xmlns:p14="http://schemas.microsoft.com/office/powerpoint/2010/main" val="3638470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2</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4175659" cy="732893"/>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Análisis de la Situación</a:t>
            </a:r>
          </a:p>
          <a:p>
            <a:pPr marL="12700">
              <a:spcBef>
                <a:spcPts val="95"/>
              </a:spcBef>
            </a:pPr>
            <a:r>
              <a:rPr lang="es-ES" sz="1800" spc="-10" dirty="0">
                <a:solidFill>
                  <a:schemeClr val="tx1"/>
                </a:solidFill>
                <a:latin typeface="+mn-lt"/>
              </a:rPr>
              <a:t>Externo</a:t>
            </a:r>
          </a:p>
        </p:txBody>
      </p:sp>
      <p:sp>
        <p:nvSpPr>
          <p:cNvPr id="5" name="object 2">
            <a:extLst>
              <a:ext uri="{FF2B5EF4-FFF2-40B4-BE49-F238E27FC236}">
                <a16:creationId xmlns:a16="http://schemas.microsoft.com/office/drawing/2014/main" id="{22BA6028-8147-59C7-17EF-A7C1B5C42F0E}"/>
              </a:ext>
            </a:extLst>
          </p:cNvPr>
          <p:cNvSpPr txBox="1"/>
          <p:nvPr/>
        </p:nvSpPr>
        <p:spPr>
          <a:xfrm>
            <a:off x="989179" y="2668842"/>
            <a:ext cx="3949065" cy="228909"/>
          </a:xfrm>
          <a:prstGeom prst="rect">
            <a:avLst/>
          </a:prstGeom>
        </p:spPr>
        <p:txBody>
          <a:bodyPr vert="horz" wrap="square" lIns="0" tIns="13335" rIns="0" bIns="0" rtlCol="0">
            <a:spAutoFit/>
          </a:bodyPr>
          <a:lstStyle/>
          <a:p>
            <a:pPr marL="12700">
              <a:lnSpc>
                <a:spcPct val="100000"/>
              </a:lnSpc>
              <a:spcBef>
                <a:spcPts val="105"/>
              </a:spcBef>
            </a:pPr>
            <a:r>
              <a:rPr sz="1400" b="1" dirty="0">
                <a:latin typeface="+mn-lt"/>
                <a:cs typeface="Arial"/>
              </a:rPr>
              <a:t>Cuadrante</a:t>
            </a:r>
            <a:r>
              <a:rPr sz="1400" b="1" spc="-50" dirty="0">
                <a:latin typeface="+mn-lt"/>
                <a:cs typeface="Arial"/>
              </a:rPr>
              <a:t> </a:t>
            </a:r>
            <a:r>
              <a:rPr sz="1400" b="1" dirty="0">
                <a:latin typeface="+mn-lt"/>
                <a:cs typeface="Arial"/>
              </a:rPr>
              <a:t>del</a:t>
            </a:r>
            <a:r>
              <a:rPr sz="1400" b="1" spc="-35" dirty="0">
                <a:latin typeface="+mn-lt"/>
                <a:cs typeface="Arial"/>
              </a:rPr>
              <a:t> </a:t>
            </a:r>
            <a:r>
              <a:rPr sz="1400" b="1" dirty="0">
                <a:latin typeface="+mn-lt"/>
                <a:cs typeface="Arial"/>
              </a:rPr>
              <a:t>crecimiento</a:t>
            </a:r>
            <a:r>
              <a:rPr sz="1400" b="1" spc="-65" dirty="0">
                <a:latin typeface="+mn-lt"/>
                <a:cs typeface="Arial"/>
              </a:rPr>
              <a:t> </a:t>
            </a:r>
            <a:r>
              <a:rPr sz="1400" b="1" dirty="0">
                <a:latin typeface="+mn-lt"/>
                <a:cs typeface="Arial"/>
              </a:rPr>
              <a:t>(España)</a:t>
            </a:r>
            <a:r>
              <a:rPr sz="1400" b="1" spc="-45" dirty="0">
                <a:latin typeface="+mn-lt"/>
                <a:cs typeface="Arial"/>
              </a:rPr>
              <a:t> </a:t>
            </a:r>
            <a:r>
              <a:rPr sz="1400" b="1" dirty="0">
                <a:latin typeface="+mn-lt"/>
                <a:cs typeface="Arial"/>
              </a:rPr>
              <a:t>2020-</a:t>
            </a:r>
            <a:r>
              <a:rPr sz="1400" b="1" spc="-20" dirty="0">
                <a:latin typeface="+mn-lt"/>
                <a:cs typeface="Arial"/>
              </a:rPr>
              <a:t>2021</a:t>
            </a:r>
            <a:endParaRPr sz="1400">
              <a:latin typeface="+mn-lt"/>
              <a:cs typeface="Arial"/>
            </a:endParaRPr>
          </a:p>
        </p:txBody>
      </p:sp>
      <p:sp>
        <p:nvSpPr>
          <p:cNvPr id="6" name="object 3">
            <a:extLst>
              <a:ext uri="{FF2B5EF4-FFF2-40B4-BE49-F238E27FC236}">
                <a16:creationId xmlns:a16="http://schemas.microsoft.com/office/drawing/2014/main" id="{B671A365-7992-CC2D-1368-7CC6B76C03BA}"/>
              </a:ext>
            </a:extLst>
          </p:cNvPr>
          <p:cNvSpPr txBox="1"/>
          <p:nvPr/>
        </p:nvSpPr>
        <p:spPr>
          <a:xfrm>
            <a:off x="6719547" y="5701036"/>
            <a:ext cx="972819" cy="151323"/>
          </a:xfrm>
          <a:prstGeom prst="rect">
            <a:avLst/>
          </a:prstGeom>
        </p:spPr>
        <p:txBody>
          <a:bodyPr vert="horz" wrap="square" lIns="0" tIns="12700" rIns="0" bIns="0" rtlCol="0">
            <a:spAutoFit/>
          </a:bodyPr>
          <a:lstStyle/>
          <a:p>
            <a:pPr marL="12700">
              <a:lnSpc>
                <a:spcPct val="100000"/>
              </a:lnSpc>
              <a:spcBef>
                <a:spcPts val="100"/>
              </a:spcBef>
            </a:pPr>
            <a:r>
              <a:rPr sz="900" i="1" dirty="0">
                <a:latin typeface="+mn-lt"/>
                <a:cs typeface="Arial"/>
              </a:rPr>
              <a:t>Fuente:</a:t>
            </a:r>
            <a:r>
              <a:rPr sz="900" i="1" spc="-35" dirty="0">
                <a:latin typeface="+mn-lt"/>
                <a:cs typeface="Arial"/>
              </a:rPr>
              <a:t> </a:t>
            </a:r>
            <a:r>
              <a:rPr sz="900" i="1" dirty="0">
                <a:latin typeface="+mn-lt"/>
                <a:cs typeface="Arial"/>
              </a:rPr>
              <a:t>-</a:t>
            </a:r>
            <a:r>
              <a:rPr sz="900" i="1" spc="-15" dirty="0">
                <a:latin typeface="+mn-lt"/>
                <a:cs typeface="Arial"/>
              </a:rPr>
              <a:t> </a:t>
            </a:r>
            <a:r>
              <a:rPr sz="900" i="1" spc="-10" dirty="0">
                <a:latin typeface="+mn-lt"/>
                <a:cs typeface="Arial"/>
              </a:rPr>
              <a:t>Semrush</a:t>
            </a:r>
            <a:endParaRPr sz="900" dirty="0">
              <a:latin typeface="+mn-lt"/>
              <a:cs typeface="Arial"/>
            </a:endParaRPr>
          </a:p>
        </p:txBody>
      </p:sp>
      <p:sp>
        <p:nvSpPr>
          <p:cNvPr id="7" name="object 7">
            <a:extLst>
              <a:ext uri="{FF2B5EF4-FFF2-40B4-BE49-F238E27FC236}">
                <a16:creationId xmlns:a16="http://schemas.microsoft.com/office/drawing/2014/main" id="{822BA913-1E4E-0130-B6AE-477B330288AE}"/>
              </a:ext>
            </a:extLst>
          </p:cNvPr>
          <p:cNvSpPr txBox="1"/>
          <p:nvPr/>
        </p:nvSpPr>
        <p:spPr>
          <a:xfrm>
            <a:off x="8008217" y="3103759"/>
            <a:ext cx="3802784" cy="2471639"/>
          </a:xfrm>
          <a:prstGeom prst="rect">
            <a:avLst/>
          </a:prstGeom>
        </p:spPr>
        <p:txBody>
          <a:bodyPr vert="horz" wrap="square" lIns="0" tIns="12700" rIns="0" bIns="0" rtlCol="0">
            <a:spAutoFit/>
          </a:bodyPr>
          <a:lstStyle/>
          <a:p>
            <a:pPr marL="12700" marR="5080" algn="just">
              <a:lnSpc>
                <a:spcPct val="150000"/>
              </a:lnSpc>
              <a:spcBef>
                <a:spcPts val="100"/>
              </a:spcBef>
            </a:pPr>
            <a:r>
              <a:rPr sz="1200" dirty="0">
                <a:latin typeface="+mn-lt"/>
                <a:cs typeface="Arial"/>
              </a:rPr>
              <a:t>El</a:t>
            </a:r>
            <a:r>
              <a:rPr sz="1200" spc="120" dirty="0">
                <a:latin typeface="+mn-lt"/>
                <a:cs typeface="Arial"/>
              </a:rPr>
              <a:t> </a:t>
            </a:r>
            <a:r>
              <a:rPr sz="1200" dirty="0">
                <a:latin typeface="+mn-lt"/>
                <a:cs typeface="Arial"/>
              </a:rPr>
              <a:t>mercado</a:t>
            </a:r>
            <a:r>
              <a:rPr sz="1200" spc="140" dirty="0">
                <a:latin typeface="+mn-lt"/>
                <a:cs typeface="Arial"/>
              </a:rPr>
              <a:t> </a:t>
            </a:r>
            <a:r>
              <a:rPr sz="1200" dirty="0">
                <a:latin typeface="+mn-lt"/>
                <a:cs typeface="Arial"/>
              </a:rPr>
              <a:t>agrícola</a:t>
            </a:r>
            <a:r>
              <a:rPr sz="1200" spc="125" dirty="0">
                <a:latin typeface="+mn-lt"/>
                <a:cs typeface="Arial"/>
              </a:rPr>
              <a:t> </a:t>
            </a:r>
            <a:r>
              <a:rPr sz="1200" dirty="0">
                <a:latin typeface="+mn-lt"/>
                <a:cs typeface="Arial"/>
              </a:rPr>
              <a:t>dentro</a:t>
            </a:r>
            <a:r>
              <a:rPr sz="1200" spc="130" dirty="0">
                <a:latin typeface="+mn-lt"/>
                <a:cs typeface="Arial"/>
              </a:rPr>
              <a:t> </a:t>
            </a:r>
            <a:r>
              <a:rPr sz="1200" dirty="0">
                <a:latin typeface="+mn-lt"/>
                <a:cs typeface="Arial"/>
              </a:rPr>
              <a:t>del</a:t>
            </a:r>
            <a:r>
              <a:rPr sz="1200" spc="130" dirty="0">
                <a:latin typeface="+mn-lt"/>
                <a:cs typeface="Arial"/>
              </a:rPr>
              <a:t> </a:t>
            </a:r>
            <a:r>
              <a:rPr sz="1200" dirty="0">
                <a:latin typeface="+mn-lt"/>
                <a:cs typeface="Arial"/>
              </a:rPr>
              <a:t>panorama</a:t>
            </a:r>
            <a:r>
              <a:rPr sz="1200" spc="125" dirty="0">
                <a:latin typeface="+mn-lt"/>
                <a:cs typeface="Arial"/>
              </a:rPr>
              <a:t> </a:t>
            </a:r>
            <a:r>
              <a:rPr sz="1200" dirty="0">
                <a:latin typeface="+mn-lt"/>
                <a:cs typeface="Arial"/>
              </a:rPr>
              <a:t>online</a:t>
            </a:r>
            <a:r>
              <a:rPr sz="1200" spc="135" dirty="0">
                <a:latin typeface="+mn-lt"/>
                <a:cs typeface="Arial"/>
              </a:rPr>
              <a:t> </a:t>
            </a:r>
            <a:r>
              <a:rPr sz="1200" spc="-10" dirty="0">
                <a:latin typeface="+mn-lt"/>
                <a:cs typeface="Arial"/>
              </a:rPr>
              <a:t>presenta </a:t>
            </a:r>
            <a:r>
              <a:rPr sz="1200" b="1" dirty="0">
                <a:latin typeface="+mn-lt"/>
                <a:cs typeface="Arial"/>
              </a:rPr>
              <a:t>una</a:t>
            </a:r>
            <a:r>
              <a:rPr sz="1200" b="1" spc="370" dirty="0">
                <a:latin typeface="+mn-lt"/>
                <a:cs typeface="Arial"/>
              </a:rPr>
              <a:t> </a:t>
            </a:r>
            <a:r>
              <a:rPr sz="1200" b="1" dirty="0">
                <a:latin typeface="+mn-lt"/>
                <a:cs typeface="Arial"/>
              </a:rPr>
              <a:t>estructura</a:t>
            </a:r>
            <a:r>
              <a:rPr sz="1200" b="1" spc="370" dirty="0">
                <a:latin typeface="+mn-lt"/>
                <a:cs typeface="Arial"/>
              </a:rPr>
              <a:t> </a:t>
            </a:r>
            <a:r>
              <a:rPr sz="1200" b="1" dirty="0">
                <a:latin typeface="+mn-lt"/>
                <a:cs typeface="Arial"/>
              </a:rPr>
              <a:t>oligopolista</a:t>
            </a:r>
            <a:r>
              <a:rPr sz="1200" b="1" spc="360" dirty="0">
                <a:latin typeface="+mn-lt"/>
                <a:cs typeface="Arial"/>
              </a:rPr>
              <a:t> </a:t>
            </a:r>
            <a:r>
              <a:rPr sz="1200" b="1" dirty="0">
                <a:latin typeface="+mn-lt"/>
                <a:cs typeface="Arial"/>
              </a:rPr>
              <a:t>en</a:t>
            </a:r>
            <a:r>
              <a:rPr sz="1200" b="1" spc="360" dirty="0">
                <a:latin typeface="+mn-lt"/>
                <a:cs typeface="Arial"/>
              </a:rPr>
              <a:t> </a:t>
            </a:r>
            <a:r>
              <a:rPr sz="1200" b="1" dirty="0">
                <a:latin typeface="+mn-lt"/>
                <a:cs typeface="Arial"/>
              </a:rPr>
              <a:t>nuestro</a:t>
            </a:r>
            <a:r>
              <a:rPr sz="1200" b="1" spc="350" dirty="0">
                <a:latin typeface="+mn-lt"/>
                <a:cs typeface="Arial"/>
              </a:rPr>
              <a:t> </a:t>
            </a:r>
            <a:r>
              <a:rPr sz="1200" b="1" dirty="0">
                <a:latin typeface="+mn-lt"/>
                <a:cs typeface="Arial"/>
              </a:rPr>
              <a:t>país,</a:t>
            </a:r>
            <a:r>
              <a:rPr sz="1200" b="1" spc="375" dirty="0">
                <a:latin typeface="+mn-lt"/>
                <a:cs typeface="Arial"/>
              </a:rPr>
              <a:t> </a:t>
            </a:r>
            <a:r>
              <a:rPr sz="1200" dirty="0">
                <a:latin typeface="+mn-lt"/>
                <a:cs typeface="Arial"/>
              </a:rPr>
              <a:t>con</a:t>
            </a:r>
            <a:r>
              <a:rPr sz="1200" spc="355" dirty="0">
                <a:latin typeface="+mn-lt"/>
                <a:cs typeface="Arial"/>
              </a:rPr>
              <a:t> </a:t>
            </a:r>
            <a:r>
              <a:rPr sz="1200" spc="-25" dirty="0">
                <a:latin typeface="+mn-lt"/>
                <a:cs typeface="Arial"/>
              </a:rPr>
              <a:t>un </a:t>
            </a:r>
            <a:r>
              <a:rPr sz="1200" dirty="0">
                <a:latin typeface="+mn-lt"/>
                <a:cs typeface="Arial"/>
              </a:rPr>
              <a:t>claro</a:t>
            </a:r>
            <a:r>
              <a:rPr sz="1200" spc="120" dirty="0">
                <a:latin typeface="+mn-lt"/>
                <a:cs typeface="Arial"/>
              </a:rPr>
              <a:t>  </a:t>
            </a:r>
            <a:r>
              <a:rPr sz="1200" dirty="0">
                <a:latin typeface="+mn-lt"/>
                <a:cs typeface="Arial"/>
              </a:rPr>
              <a:t>líder,</a:t>
            </a:r>
            <a:r>
              <a:rPr sz="1200" spc="125" dirty="0">
                <a:latin typeface="+mn-lt"/>
                <a:cs typeface="Arial"/>
              </a:rPr>
              <a:t>  </a:t>
            </a:r>
            <a:r>
              <a:rPr sz="1200" b="1" dirty="0">
                <a:latin typeface="+mn-lt"/>
                <a:cs typeface="Arial"/>
              </a:rPr>
              <a:t>Mimaflor,</a:t>
            </a:r>
            <a:r>
              <a:rPr sz="1200" b="1" spc="125" dirty="0">
                <a:latin typeface="+mn-lt"/>
                <a:cs typeface="Arial"/>
              </a:rPr>
              <a:t>  </a:t>
            </a:r>
            <a:r>
              <a:rPr sz="1200" dirty="0">
                <a:latin typeface="+mn-lt"/>
                <a:cs typeface="Arial"/>
              </a:rPr>
              <a:t>productor</a:t>
            </a:r>
            <a:r>
              <a:rPr sz="1200" spc="125" dirty="0">
                <a:latin typeface="+mn-lt"/>
                <a:cs typeface="Arial"/>
              </a:rPr>
              <a:t>  </a:t>
            </a:r>
            <a:r>
              <a:rPr sz="1200" dirty="0">
                <a:latin typeface="+mn-lt"/>
                <a:cs typeface="Arial"/>
              </a:rPr>
              <a:t>y</a:t>
            </a:r>
            <a:r>
              <a:rPr sz="1200" spc="120" dirty="0">
                <a:latin typeface="+mn-lt"/>
                <a:cs typeface="Arial"/>
              </a:rPr>
              <a:t>  </a:t>
            </a:r>
            <a:r>
              <a:rPr sz="1200" dirty="0">
                <a:latin typeface="+mn-lt"/>
                <a:cs typeface="Arial"/>
              </a:rPr>
              <a:t>comercializador</a:t>
            </a:r>
            <a:r>
              <a:rPr sz="1200" spc="114" dirty="0">
                <a:latin typeface="+mn-lt"/>
                <a:cs typeface="Arial"/>
              </a:rPr>
              <a:t>  </a:t>
            </a:r>
            <a:r>
              <a:rPr sz="1200" spc="-25" dirty="0">
                <a:latin typeface="+mn-lt"/>
                <a:cs typeface="Arial"/>
              </a:rPr>
              <a:t>de </a:t>
            </a:r>
            <a:r>
              <a:rPr sz="1200" dirty="0">
                <a:latin typeface="+mn-lt"/>
                <a:cs typeface="Arial"/>
              </a:rPr>
              <a:t>lechugas.</a:t>
            </a:r>
            <a:r>
              <a:rPr sz="1200" spc="180" dirty="0">
                <a:latin typeface="+mn-lt"/>
                <a:cs typeface="Arial"/>
              </a:rPr>
              <a:t> </a:t>
            </a:r>
            <a:r>
              <a:rPr sz="1200" dirty="0">
                <a:latin typeface="+mn-lt"/>
                <a:cs typeface="Arial"/>
              </a:rPr>
              <a:t>Aunque</a:t>
            </a:r>
            <a:r>
              <a:rPr sz="1200" spc="190" dirty="0">
                <a:latin typeface="+mn-lt"/>
                <a:cs typeface="Arial"/>
              </a:rPr>
              <a:t> </a:t>
            </a:r>
            <a:r>
              <a:rPr sz="1200" dirty="0">
                <a:latin typeface="+mn-lt"/>
                <a:cs typeface="Arial"/>
              </a:rPr>
              <a:t>debemos</a:t>
            </a:r>
            <a:r>
              <a:rPr sz="1200" spc="185" dirty="0">
                <a:latin typeface="+mn-lt"/>
                <a:cs typeface="Arial"/>
              </a:rPr>
              <a:t> </a:t>
            </a:r>
            <a:r>
              <a:rPr sz="1200" dirty="0">
                <a:latin typeface="+mn-lt"/>
                <a:cs typeface="Arial"/>
              </a:rPr>
              <a:t>mencionar</a:t>
            </a:r>
            <a:r>
              <a:rPr sz="1200" spc="195" dirty="0">
                <a:latin typeface="+mn-lt"/>
                <a:cs typeface="Arial"/>
              </a:rPr>
              <a:t> </a:t>
            </a:r>
            <a:r>
              <a:rPr sz="1200" dirty="0">
                <a:latin typeface="+mn-lt"/>
                <a:cs typeface="Arial"/>
              </a:rPr>
              <a:t>que</a:t>
            </a:r>
            <a:r>
              <a:rPr sz="1200" spc="185" dirty="0">
                <a:latin typeface="+mn-lt"/>
                <a:cs typeface="Arial"/>
              </a:rPr>
              <a:t> </a:t>
            </a:r>
            <a:r>
              <a:rPr sz="1200" dirty="0">
                <a:latin typeface="+mn-lt"/>
                <a:cs typeface="Arial"/>
              </a:rPr>
              <a:t>la</a:t>
            </a:r>
            <a:r>
              <a:rPr sz="1200" spc="185" dirty="0">
                <a:latin typeface="+mn-lt"/>
                <a:cs typeface="Arial"/>
              </a:rPr>
              <a:t> </a:t>
            </a:r>
            <a:r>
              <a:rPr sz="1200" spc="-10" dirty="0">
                <a:latin typeface="+mn-lt"/>
                <a:cs typeface="Arial"/>
              </a:rPr>
              <a:t>asociación </a:t>
            </a:r>
            <a:r>
              <a:rPr sz="1200" b="1" dirty="0">
                <a:latin typeface="+mn-lt"/>
                <a:cs typeface="Arial"/>
              </a:rPr>
              <a:t>Proexport</a:t>
            </a:r>
            <a:r>
              <a:rPr sz="1200" b="1" spc="190" dirty="0">
                <a:latin typeface="+mn-lt"/>
                <a:cs typeface="Arial"/>
              </a:rPr>
              <a:t> </a:t>
            </a:r>
            <a:r>
              <a:rPr sz="1200" dirty="0">
                <a:latin typeface="+mn-lt"/>
                <a:cs typeface="Arial"/>
              </a:rPr>
              <a:t>se</a:t>
            </a:r>
            <a:r>
              <a:rPr sz="1200" spc="185" dirty="0">
                <a:latin typeface="+mn-lt"/>
                <a:cs typeface="Arial"/>
              </a:rPr>
              <a:t> </a:t>
            </a:r>
            <a:r>
              <a:rPr sz="1200" dirty="0">
                <a:latin typeface="+mn-lt"/>
                <a:cs typeface="Arial"/>
              </a:rPr>
              <a:t>encuentra</a:t>
            </a:r>
            <a:r>
              <a:rPr sz="1200" spc="195" dirty="0">
                <a:latin typeface="+mn-lt"/>
                <a:cs typeface="Arial"/>
              </a:rPr>
              <a:t> </a:t>
            </a:r>
            <a:r>
              <a:rPr sz="1200" dirty="0">
                <a:latin typeface="+mn-lt"/>
                <a:cs typeface="Arial"/>
              </a:rPr>
              <a:t>dentro</a:t>
            </a:r>
            <a:r>
              <a:rPr sz="1200" spc="190" dirty="0">
                <a:latin typeface="+mn-lt"/>
                <a:cs typeface="Arial"/>
              </a:rPr>
              <a:t> </a:t>
            </a:r>
            <a:r>
              <a:rPr sz="1200" dirty="0">
                <a:latin typeface="+mn-lt"/>
                <a:cs typeface="Arial"/>
              </a:rPr>
              <a:t>de</a:t>
            </a:r>
            <a:r>
              <a:rPr sz="1200" spc="185" dirty="0">
                <a:latin typeface="+mn-lt"/>
                <a:cs typeface="Arial"/>
              </a:rPr>
              <a:t> </a:t>
            </a:r>
            <a:r>
              <a:rPr sz="1200" dirty="0">
                <a:latin typeface="+mn-lt"/>
                <a:cs typeface="Arial"/>
              </a:rPr>
              <a:t>una</a:t>
            </a:r>
            <a:r>
              <a:rPr sz="1200" spc="185" dirty="0">
                <a:latin typeface="+mn-lt"/>
                <a:cs typeface="Arial"/>
              </a:rPr>
              <a:t> </a:t>
            </a:r>
            <a:r>
              <a:rPr sz="1200" dirty="0">
                <a:latin typeface="+mn-lt"/>
                <a:cs typeface="Arial"/>
              </a:rPr>
              <a:t>de</a:t>
            </a:r>
            <a:r>
              <a:rPr sz="1200" spc="190" dirty="0">
                <a:latin typeface="+mn-lt"/>
                <a:cs typeface="Arial"/>
              </a:rPr>
              <a:t> </a:t>
            </a:r>
            <a:r>
              <a:rPr sz="1200" dirty="0">
                <a:latin typeface="+mn-lt"/>
                <a:cs typeface="Arial"/>
              </a:rPr>
              <a:t>las</a:t>
            </a:r>
            <a:r>
              <a:rPr sz="1200" spc="180" dirty="0">
                <a:latin typeface="+mn-lt"/>
                <a:cs typeface="Arial"/>
              </a:rPr>
              <a:t> </a:t>
            </a:r>
            <a:r>
              <a:rPr sz="1200" spc="-10" dirty="0">
                <a:latin typeface="+mn-lt"/>
                <a:cs typeface="Arial"/>
              </a:rPr>
              <a:t>empresas </a:t>
            </a:r>
            <a:r>
              <a:rPr sz="1200" dirty="0">
                <a:latin typeface="+mn-lt"/>
                <a:cs typeface="Arial"/>
              </a:rPr>
              <a:t>más</a:t>
            </a:r>
            <a:r>
              <a:rPr sz="1200" spc="110" dirty="0">
                <a:latin typeface="+mn-lt"/>
                <a:cs typeface="Arial"/>
              </a:rPr>
              <a:t>  </a:t>
            </a:r>
            <a:r>
              <a:rPr sz="1200" dirty="0">
                <a:latin typeface="+mn-lt"/>
                <a:cs typeface="Arial"/>
              </a:rPr>
              <a:t>establecidas,</a:t>
            </a:r>
            <a:r>
              <a:rPr sz="1200" spc="275" dirty="0">
                <a:latin typeface="+mn-lt"/>
                <a:cs typeface="Arial"/>
              </a:rPr>
              <a:t>   </a:t>
            </a:r>
            <a:r>
              <a:rPr sz="1200" dirty="0">
                <a:latin typeface="+mn-lt"/>
                <a:cs typeface="Arial"/>
              </a:rPr>
              <a:t>debido</a:t>
            </a:r>
            <a:r>
              <a:rPr sz="1200" spc="125" dirty="0">
                <a:latin typeface="+mn-lt"/>
                <a:cs typeface="Arial"/>
              </a:rPr>
              <a:t>  </a:t>
            </a:r>
            <a:r>
              <a:rPr sz="1200" dirty="0">
                <a:latin typeface="+mn-lt"/>
                <a:cs typeface="Arial"/>
              </a:rPr>
              <a:t>a</a:t>
            </a:r>
            <a:r>
              <a:rPr sz="1200" spc="120" dirty="0">
                <a:latin typeface="+mn-lt"/>
                <a:cs typeface="Arial"/>
              </a:rPr>
              <a:t>  </a:t>
            </a:r>
            <a:r>
              <a:rPr sz="1200" dirty="0">
                <a:latin typeface="+mn-lt"/>
                <a:cs typeface="Arial"/>
              </a:rPr>
              <a:t>ser</a:t>
            </a:r>
            <a:r>
              <a:rPr sz="1200" spc="120" dirty="0">
                <a:latin typeface="+mn-lt"/>
                <a:cs typeface="Arial"/>
              </a:rPr>
              <a:t>  </a:t>
            </a:r>
            <a:r>
              <a:rPr sz="1200" dirty="0">
                <a:latin typeface="+mn-lt"/>
                <a:cs typeface="Arial"/>
              </a:rPr>
              <a:t>una</a:t>
            </a:r>
            <a:r>
              <a:rPr sz="1200" spc="120" dirty="0">
                <a:latin typeface="+mn-lt"/>
                <a:cs typeface="Arial"/>
              </a:rPr>
              <a:t>  </a:t>
            </a:r>
            <a:r>
              <a:rPr sz="1200" dirty="0">
                <a:latin typeface="+mn-lt"/>
                <a:cs typeface="Arial"/>
              </a:rPr>
              <a:t>asociación</a:t>
            </a:r>
            <a:r>
              <a:rPr sz="1200" spc="120" dirty="0">
                <a:latin typeface="+mn-lt"/>
                <a:cs typeface="Arial"/>
              </a:rPr>
              <a:t>  </a:t>
            </a:r>
            <a:r>
              <a:rPr sz="1200" spc="-25" dirty="0">
                <a:latin typeface="+mn-lt"/>
                <a:cs typeface="Arial"/>
              </a:rPr>
              <a:t>de </a:t>
            </a:r>
            <a:r>
              <a:rPr sz="1200" spc="-10" dirty="0">
                <a:latin typeface="+mn-lt"/>
                <a:cs typeface="Arial"/>
              </a:rPr>
              <a:t>Productores-</a:t>
            </a:r>
            <a:r>
              <a:rPr sz="1200" dirty="0">
                <a:latin typeface="+mn-lt"/>
                <a:cs typeface="Arial"/>
              </a:rPr>
              <a:t>Exportadores</a:t>
            </a:r>
            <a:r>
              <a:rPr sz="1200" spc="440" dirty="0">
                <a:latin typeface="+mn-lt"/>
                <a:cs typeface="Arial"/>
              </a:rPr>
              <a:t> </a:t>
            </a:r>
            <a:r>
              <a:rPr sz="1200" dirty="0">
                <a:latin typeface="+mn-lt"/>
                <a:cs typeface="Arial"/>
              </a:rPr>
              <a:t>de</a:t>
            </a:r>
            <a:r>
              <a:rPr sz="1200" spc="455" dirty="0">
                <a:latin typeface="+mn-lt"/>
                <a:cs typeface="Arial"/>
              </a:rPr>
              <a:t> </a:t>
            </a:r>
            <a:r>
              <a:rPr sz="1200" dirty="0">
                <a:latin typeface="+mn-lt"/>
                <a:cs typeface="Arial"/>
              </a:rPr>
              <a:t>Frutas</a:t>
            </a:r>
            <a:r>
              <a:rPr sz="1200" spc="450" dirty="0">
                <a:latin typeface="+mn-lt"/>
                <a:cs typeface="Arial"/>
              </a:rPr>
              <a:t> </a:t>
            </a:r>
            <a:r>
              <a:rPr sz="1200" dirty="0">
                <a:latin typeface="+mn-lt"/>
                <a:cs typeface="Arial"/>
              </a:rPr>
              <a:t>y</a:t>
            </a:r>
            <a:r>
              <a:rPr sz="1200" spc="440" dirty="0">
                <a:latin typeface="+mn-lt"/>
                <a:cs typeface="Arial"/>
              </a:rPr>
              <a:t> </a:t>
            </a:r>
            <a:r>
              <a:rPr sz="1200" dirty="0">
                <a:latin typeface="+mn-lt"/>
                <a:cs typeface="Arial"/>
              </a:rPr>
              <a:t>Hortalizas</a:t>
            </a:r>
            <a:r>
              <a:rPr sz="1200" spc="459" dirty="0">
                <a:latin typeface="+mn-lt"/>
                <a:cs typeface="Arial"/>
              </a:rPr>
              <a:t> </a:t>
            </a:r>
            <a:r>
              <a:rPr sz="1200" dirty="0">
                <a:latin typeface="+mn-lt"/>
                <a:cs typeface="Arial"/>
              </a:rPr>
              <a:t>de</a:t>
            </a:r>
            <a:r>
              <a:rPr sz="1200" spc="455" dirty="0">
                <a:latin typeface="+mn-lt"/>
                <a:cs typeface="Arial"/>
              </a:rPr>
              <a:t> </a:t>
            </a:r>
            <a:r>
              <a:rPr sz="1200" spc="-25" dirty="0">
                <a:latin typeface="+mn-lt"/>
                <a:cs typeface="Arial"/>
              </a:rPr>
              <a:t>la </a:t>
            </a:r>
            <a:r>
              <a:rPr sz="1200" dirty="0">
                <a:latin typeface="+mn-lt"/>
                <a:cs typeface="Arial"/>
              </a:rPr>
              <a:t>Región</a:t>
            </a:r>
            <a:r>
              <a:rPr sz="1200" spc="-25" dirty="0">
                <a:latin typeface="+mn-lt"/>
                <a:cs typeface="Arial"/>
              </a:rPr>
              <a:t> </a:t>
            </a:r>
            <a:r>
              <a:rPr sz="1200" dirty="0">
                <a:latin typeface="+mn-lt"/>
                <a:cs typeface="Arial"/>
              </a:rPr>
              <a:t>de</a:t>
            </a:r>
            <a:r>
              <a:rPr sz="1200" spc="-25" dirty="0">
                <a:latin typeface="+mn-lt"/>
                <a:cs typeface="Arial"/>
              </a:rPr>
              <a:t> </a:t>
            </a:r>
            <a:r>
              <a:rPr sz="1200" spc="-10" dirty="0">
                <a:latin typeface="+mn-lt"/>
                <a:cs typeface="Arial"/>
              </a:rPr>
              <a:t>Murcia.</a:t>
            </a:r>
            <a:endParaRPr sz="1200" dirty="0">
              <a:latin typeface="+mn-lt"/>
              <a:cs typeface="Arial"/>
            </a:endParaRPr>
          </a:p>
        </p:txBody>
      </p:sp>
      <p:pic>
        <p:nvPicPr>
          <p:cNvPr id="8" name="object 8">
            <a:extLst>
              <a:ext uri="{FF2B5EF4-FFF2-40B4-BE49-F238E27FC236}">
                <a16:creationId xmlns:a16="http://schemas.microsoft.com/office/drawing/2014/main" id="{F9BEBA7C-7DF1-39F6-14BB-7343E6B6A5D9}"/>
              </a:ext>
            </a:extLst>
          </p:cNvPr>
          <p:cNvPicPr/>
          <p:nvPr/>
        </p:nvPicPr>
        <p:blipFill>
          <a:blip r:embed="rId2" cstate="print"/>
          <a:stretch>
            <a:fillRect/>
          </a:stretch>
        </p:blipFill>
        <p:spPr>
          <a:xfrm>
            <a:off x="1025753" y="3101854"/>
            <a:ext cx="6728459" cy="2561844"/>
          </a:xfrm>
          <a:prstGeom prst="rect">
            <a:avLst/>
          </a:prstGeom>
        </p:spPr>
      </p:pic>
    </p:spTree>
    <p:extLst>
      <p:ext uri="{BB962C8B-B14F-4D97-AF65-F5344CB8AC3E}">
        <p14:creationId xmlns:p14="http://schemas.microsoft.com/office/powerpoint/2010/main" val="1444770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4">
            <a:extLst>
              <a:ext uri="{FF2B5EF4-FFF2-40B4-BE49-F238E27FC236}">
                <a16:creationId xmlns:a16="http://schemas.microsoft.com/office/drawing/2014/main" id="{0E3D9016-C8AB-85F7-507A-ADA0F4A07D01}"/>
              </a:ext>
            </a:extLst>
          </p:cNvPr>
          <p:cNvSpPr txBox="1"/>
          <p:nvPr/>
        </p:nvSpPr>
        <p:spPr>
          <a:xfrm>
            <a:off x="1025753" y="548385"/>
            <a:ext cx="1493419" cy="1120820"/>
          </a:xfrm>
          <a:prstGeom prst="rect">
            <a:avLst/>
          </a:prstGeom>
        </p:spPr>
        <p:txBody>
          <a:bodyPr vert="horz" wrap="square" lIns="0" tIns="12700" rIns="0" bIns="0" rtlCol="0">
            <a:spAutoFit/>
          </a:bodyPr>
          <a:lstStyle/>
          <a:p>
            <a:pPr marL="12700">
              <a:lnSpc>
                <a:spcPct val="100000"/>
              </a:lnSpc>
              <a:spcBef>
                <a:spcPts val="100"/>
              </a:spcBef>
            </a:pPr>
            <a:r>
              <a:rPr sz="7200" spc="-25" dirty="0">
                <a:solidFill>
                  <a:schemeClr val="tx1"/>
                </a:solidFill>
                <a:latin typeface="+mj-lt"/>
                <a:cs typeface="Ebrima"/>
              </a:rPr>
              <a:t>0</a:t>
            </a:r>
            <a:r>
              <a:rPr lang="es-ES" sz="7200" spc="-25" dirty="0">
                <a:solidFill>
                  <a:schemeClr val="tx1"/>
                </a:solidFill>
                <a:latin typeface="+mj-lt"/>
                <a:cs typeface="Ebrima"/>
              </a:rPr>
              <a:t>2</a:t>
            </a:r>
            <a:endParaRPr sz="7200" dirty="0">
              <a:solidFill>
                <a:schemeClr val="tx1"/>
              </a:solidFill>
              <a:latin typeface="+mj-lt"/>
              <a:cs typeface="Ebrima"/>
            </a:endParaRPr>
          </a:p>
        </p:txBody>
      </p:sp>
      <p:sp>
        <p:nvSpPr>
          <p:cNvPr id="23" name="object 3">
            <a:extLst>
              <a:ext uri="{FF2B5EF4-FFF2-40B4-BE49-F238E27FC236}">
                <a16:creationId xmlns:a16="http://schemas.microsoft.com/office/drawing/2014/main" id="{7F725BCF-C4E7-9513-0D0F-2570FF291A83}"/>
              </a:ext>
            </a:extLst>
          </p:cNvPr>
          <p:cNvSpPr txBox="1">
            <a:spLocks/>
          </p:cNvSpPr>
          <p:nvPr/>
        </p:nvSpPr>
        <p:spPr>
          <a:xfrm>
            <a:off x="1030325" y="1742332"/>
            <a:ext cx="4175659" cy="732893"/>
          </a:xfrm>
          <a:prstGeom prst="rect">
            <a:avLst/>
          </a:prstGeom>
        </p:spPr>
        <p:txBody>
          <a:bodyPr vert="horz" wrap="square" lIns="0" tIns="12065" rIns="0" bIns="0" rtlCol="0">
            <a:spAutoFit/>
          </a:bodyPr>
          <a:lstStyle>
            <a:lvl1pPr>
              <a:defRPr sz="2800" b="0" i="0">
                <a:solidFill>
                  <a:srgbClr val="484B48"/>
                </a:solidFill>
                <a:latin typeface="Ebrima"/>
                <a:ea typeface="+mj-ea"/>
                <a:cs typeface="Ebrima"/>
              </a:defRPr>
            </a:lvl1pPr>
          </a:lstStyle>
          <a:p>
            <a:pPr marL="12700">
              <a:spcBef>
                <a:spcPts val="95"/>
              </a:spcBef>
            </a:pPr>
            <a:r>
              <a:rPr lang="es-ES" dirty="0">
                <a:solidFill>
                  <a:schemeClr val="tx1"/>
                </a:solidFill>
                <a:latin typeface="+mj-lt"/>
              </a:rPr>
              <a:t>Análisis de la Situación</a:t>
            </a:r>
          </a:p>
          <a:p>
            <a:pPr marL="12700">
              <a:spcBef>
                <a:spcPts val="95"/>
              </a:spcBef>
            </a:pPr>
            <a:r>
              <a:rPr lang="es-ES" sz="1800" spc="-10" dirty="0">
                <a:solidFill>
                  <a:schemeClr val="tx1"/>
                </a:solidFill>
                <a:latin typeface="+mn-lt"/>
              </a:rPr>
              <a:t>Externo</a:t>
            </a:r>
          </a:p>
        </p:txBody>
      </p:sp>
      <p:graphicFrame>
        <p:nvGraphicFramePr>
          <p:cNvPr id="2" name="object 2">
            <a:extLst>
              <a:ext uri="{FF2B5EF4-FFF2-40B4-BE49-F238E27FC236}">
                <a16:creationId xmlns:a16="http://schemas.microsoft.com/office/drawing/2014/main" id="{EB985C49-4B3F-7486-80CC-84B6FA5824D6}"/>
              </a:ext>
            </a:extLst>
          </p:cNvPr>
          <p:cNvGraphicFramePr>
            <a:graphicFrameLocks noGrp="1"/>
          </p:cNvGraphicFramePr>
          <p:nvPr>
            <p:extLst>
              <p:ext uri="{D42A27DB-BD31-4B8C-83A1-F6EECF244321}">
                <p14:modId xmlns:p14="http://schemas.microsoft.com/office/powerpoint/2010/main" val="805511114"/>
              </p:ext>
            </p:extLst>
          </p:nvPr>
        </p:nvGraphicFramePr>
        <p:xfrm>
          <a:off x="3310306" y="3920870"/>
          <a:ext cx="3314700" cy="1143635"/>
        </p:xfrm>
        <a:graphic>
          <a:graphicData uri="http://schemas.openxmlformats.org/drawingml/2006/table">
            <a:tbl>
              <a:tblPr firstRow="1" bandRow="1">
                <a:tableStyleId>{2D5ABB26-0587-4C30-8999-92F81FD0307C}</a:tableStyleId>
              </a:tblPr>
              <a:tblGrid>
                <a:gridCol w="8763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tblGrid>
              <a:tr h="381000">
                <a:tc>
                  <a:txBody>
                    <a:bodyPr/>
                    <a:lstStyle/>
                    <a:p>
                      <a:pPr marL="91440">
                        <a:lnSpc>
                          <a:spcPct val="100000"/>
                        </a:lnSpc>
                        <a:spcBef>
                          <a:spcPts val="270"/>
                        </a:spcBef>
                      </a:pPr>
                      <a:r>
                        <a:rPr sz="1400" b="1" spc="-25" dirty="0">
                          <a:latin typeface="Calibri"/>
                          <a:cs typeface="Calibri"/>
                        </a:rPr>
                        <a:t>Nº</a:t>
                      </a:r>
                      <a:endParaRPr sz="1400">
                        <a:latin typeface="Calibri"/>
                        <a:cs typeface="Calibri"/>
                      </a:endParaRPr>
                    </a:p>
                  </a:txBody>
                  <a:tcPr marL="0" marR="0" marT="342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70"/>
                        </a:spcBef>
                      </a:pPr>
                      <a:r>
                        <a:rPr sz="1400" b="1" spc="-10" dirty="0">
                          <a:latin typeface="Calibri"/>
                          <a:cs typeface="Calibri"/>
                        </a:rPr>
                        <a:t>Empresa</a:t>
                      </a:r>
                      <a:endParaRPr sz="1400">
                        <a:latin typeface="Calibri"/>
                        <a:cs typeface="Calibri"/>
                      </a:endParaRPr>
                    </a:p>
                  </a:txBody>
                  <a:tcPr marL="0" marR="0" marT="342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381635">
                <a:tc>
                  <a:txBody>
                    <a:bodyPr/>
                    <a:lstStyle/>
                    <a:p>
                      <a:pPr marL="91440">
                        <a:lnSpc>
                          <a:spcPct val="100000"/>
                        </a:lnSpc>
                        <a:spcBef>
                          <a:spcPts val="275"/>
                        </a:spcBef>
                      </a:pPr>
                      <a:r>
                        <a:rPr sz="1400" dirty="0">
                          <a:latin typeface="Calibri"/>
                          <a:cs typeface="Calibri"/>
                        </a:rPr>
                        <a:t>1</a:t>
                      </a:r>
                      <a:endParaRPr sz="1400">
                        <a:latin typeface="Calibri"/>
                        <a:cs typeface="Calibri"/>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6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81000">
                <a:tc>
                  <a:txBody>
                    <a:bodyPr/>
                    <a:lstStyle/>
                    <a:p>
                      <a:pPr marL="91440">
                        <a:lnSpc>
                          <a:spcPct val="100000"/>
                        </a:lnSpc>
                        <a:spcBef>
                          <a:spcPts val="270"/>
                        </a:spcBef>
                      </a:pPr>
                      <a:r>
                        <a:rPr sz="1400" dirty="0">
                          <a:latin typeface="Calibri"/>
                          <a:cs typeface="Calibri"/>
                        </a:rPr>
                        <a:t>2</a:t>
                      </a:r>
                      <a:endParaRPr sz="1400">
                        <a:latin typeface="Calibri"/>
                        <a:cs typeface="Calibri"/>
                      </a:endParaRPr>
                    </a:p>
                  </a:txBody>
                  <a:tcPr marL="0" marR="0" marT="342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6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bl>
          </a:graphicData>
        </a:graphic>
      </p:graphicFrame>
      <p:sp>
        <p:nvSpPr>
          <p:cNvPr id="3" name="object 6">
            <a:extLst>
              <a:ext uri="{FF2B5EF4-FFF2-40B4-BE49-F238E27FC236}">
                <a16:creationId xmlns:a16="http://schemas.microsoft.com/office/drawing/2014/main" id="{1D4AF890-80DE-B2DC-73FD-0980F2C2B3FC}"/>
              </a:ext>
            </a:extLst>
          </p:cNvPr>
          <p:cNvSpPr txBox="1"/>
          <p:nvPr/>
        </p:nvSpPr>
        <p:spPr>
          <a:xfrm>
            <a:off x="1025753" y="2861310"/>
            <a:ext cx="3194685" cy="567690"/>
          </a:xfrm>
          <a:prstGeom prst="rect">
            <a:avLst/>
          </a:prstGeom>
        </p:spPr>
        <p:txBody>
          <a:bodyPr vert="horz" wrap="square" lIns="0" tIns="13335" rIns="0" bIns="0" rtlCol="0">
            <a:spAutoFit/>
          </a:bodyPr>
          <a:lstStyle/>
          <a:p>
            <a:pPr marL="12700">
              <a:lnSpc>
                <a:spcPct val="100000"/>
              </a:lnSpc>
              <a:spcBef>
                <a:spcPts val="105"/>
              </a:spcBef>
            </a:pPr>
            <a:r>
              <a:rPr sz="1400" b="1" dirty="0">
                <a:latin typeface="+mn-lt"/>
                <a:cs typeface="Arial"/>
              </a:rPr>
              <a:t>Benchmarking</a:t>
            </a:r>
            <a:r>
              <a:rPr sz="1400" b="1" spc="-60" dirty="0">
                <a:latin typeface="+mn-lt"/>
                <a:cs typeface="Arial"/>
              </a:rPr>
              <a:t> </a:t>
            </a:r>
            <a:r>
              <a:rPr sz="1400" b="1" dirty="0">
                <a:latin typeface="+mn-lt"/>
                <a:cs typeface="Arial"/>
              </a:rPr>
              <a:t>para</a:t>
            </a:r>
            <a:r>
              <a:rPr sz="1400" b="1" spc="-45" dirty="0">
                <a:latin typeface="+mn-lt"/>
                <a:cs typeface="Arial"/>
              </a:rPr>
              <a:t> </a:t>
            </a:r>
            <a:r>
              <a:rPr sz="1400" b="1" spc="-10" dirty="0">
                <a:latin typeface="+mn-lt"/>
                <a:cs typeface="Arial"/>
              </a:rPr>
              <a:t>España</a:t>
            </a:r>
            <a:endParaRPr sz="1400" dirty="0">
              <a:latin typeface="+mn-lt"/>
              <a:cs typeface="Arial"/>
            </a:endParaRPr>
          </a:p>
          <a:p>
            <a:pPr marL="12700">
              <a:lnSpc>
                <a:spcPct val="100000"/>
              </a:lnSpc>
              <a:spcBef>
                <a:spcPts val="1140"/>
              </a:spcBef>
            </a:pPr>
            <a:r>
              <a:rPr sz="1200" dirty="0">
                <a:latin typeface="+mn-lt"/>
                <a:cs typeface="Arial"/>
              </a:rPr>
              <a:t>Empresas</a:t>
            </a:r>
            <a:r>
              <a:rPr sz="1200" spc="-35" dirty="0">
                <a:latin typeface="+mn-lt"/>
                <a:cs typeface="Arial"/>
              </a:rPr>
              <a:t> </a:t>
            </a:r>
            <a:r>
              <a:rPr sz="1200" dirty="0">
                <a:latin typeface="+mn-lt"/>
                <a:cs typeface="Arial"/>
              </a:rPr>
              <a:t>con</a:t>
            </a:r>
            <a:r>
              <a:rPr sz="1200" spc="-5" dirty="0">
                <a:latin typeface="+mn-lt"/>
                <a:cs typeface="Arial"/>
              </a:rPr>
              <a:t> </a:t>
            </a:r>
            <a:r>
              <a:rPr sz="1200" dirty="0">
                <a:latin typeface="+mn-lt"/>
                <a:cs typeface="Arial"/>
              </a:rPr>
              <a:t>más</a:t>
            </a:r>
            <a:r>
              <a:rPr sz="1200" spc="-25" dirty="0">
                <a:latin typeface="+mn-lt"/>
                <a:cs typeface="Arial"/>
              </a:rPr>
              <a:t> </a:t>
            </a:r>
            <a:r>
              <a:rPr sz="1200" dirty="0">
                <a:latin typeface="+mn-lt"/>
                <a:cs typeface="Arial"/>
              </a:rPr>
              <a:t>cuota</a:t>
            </a:r>
            <a:r>
              <a:rPr sz="1200" spc="-15" dirty="0">
                <a:latin typeface="+mn-lt"/>
                <a:cs typeface="Arial"/>
              </a:rPr>
              <a:t> </a:t>
            </a:r>
            <a:r>
              <a:rPr sz="1200" dirty="0">
                <a:latin typeface="+mn-lt"/>
                <a:cs typeface="Arial"/>
              </a:rPr>
              <a:t>de</a:t>
            </a:r>
            <a:r>
              <a:rPr sz="1200" spc="-10" dirty="0">
                <a:latin typeface="+mn-lt"/>
                <a:cs typeface="Arial"/>
              </a:rPr>
              <a:t> </a:t>
            </a:r>
            <a:r>
              <a:rPr sz="1200" dirty="0">
                <a:latin typeface="+mn-lt"/>
                <a:cs typeface="Arial"/>
              </a:rPr>
              <a:t>mercado</a:t>
            </a:r>
            <a:r>
              <a:rPr sz="1200" spc="-40" dirty="0">
                <a:latin typeface="+mn-lt"/>
                <a:cs typeface="Arial"/>
              </a:rPr>
              <a:t> </a:t>
            </a:r>
            <a:r>
              <a:rPr sz="1200" spc="-10" dirty="0">
                <a:latin typeface="+mn-lt"/>
                <a:cs typeface="Arial"/>
              </a:rPr>
              <a:t>nacional</a:t>
            </a:r>
            <a:endParaRPr sz="1200" dirty="0">
              <a:latin typeface="+mn-lt"/>
              <a:cs typeface="Arial"/>
            </a:endParaRPr>
          </a:p>
        </p:txBody>
      </p:sp>
      <p:sp>
        <p:nvSpPr>
          <p:cNvPr id="4" name="object 10">
            <a:extLst>
              <a:ext uri="{FF2B5EF4-FFF2-40B4-BE49-F238E27FC236}">
                <a16:creationId xmlns:a16="http://schemas.microsoft.com/office/drawing/2014/main" id="{54AC9738-DBB8-2F21-0D27-9728098B5A6A}"/>
              </a:ext>
            </a:extLst>
          </p:cNvPr>
          <p:cNvSpPr txBox="1"/>
          <p:nvPr/>
        </p:nvSpPr>
        <p:spPr>
          <a:xfrm>
            <a:off x="7166279" y="4601336"/>
            <a:ext cx="1845945" cy="197490"/>
          </a:xfrm>
          <a:prstGeom prst="rect">
            <a:avLst/>
          </a:prstGeom>
        </p:spPr>
        <p:txBody>
          <a:bodyPr vert="horz" wrap="square" lIns="0" tIns="12700" rIns="0" bIns="0" rtlCol="0">
            <a:spAutoFit/>
          </a:bodyPr>
          <a:lstStyle/>
          <a:p>
            <a:pPr marL="12700">
              <a:lnSpc>
                <a:spcPct val="100000"/>
              </a:lnSpc>
              <a:spcBef>
                <a:spcPts val="100"/>
              </a:spcBef>
            </a:pPr>
            <a:r>
              <a:rPr sz="1200" b="1" dirty="0">
                <a:latin typeface="+mn-lt"/>
                <a:cs typeface="Arial"/>
              </a:rPr>
              <a:t>Líderes</a:t>
            </a:r>
            <a:r>
              <a:rPr sz="1200" b="1" spc="-50" dirty="0">
                <a:latin typeface="+mn-lt"/>
                <a:cs typeface="Arial"/>
              </a:rPr>
              <a:t> </a:t>
            </a:r>
            <a:r>
              <a:rPr sz="1200" b="1" dirty="0">
                <a:latin typeface="+mn-lt"/>
                <a:cs typeface="Arial"/>
              </a:rPr>
              <a:t>en</a:t>
            </a:r>
            <a:r>
              <a:rPr sz="1200" b="1" spc="-25" dirty="0">
                <a:latin typeface="+mn-lt"/>
                <a:cs typeface="Arial"/>
              </a:rPr>
              <a:t> </a:t>
            </a:r>
            <a:r>
              <a:rPr sz="1200" b="1" dirty="0">
                <a:latin typeface="+mn-lt"/>
                <a:cs typeface="Arial"/>
              </a:rPr>
              <a:t>tráfico</a:t>
            </a:r>
            <a:r>
              <a:rPr sz="1200" b="1" spc="-40" dirty="0">
                <a:latin typeface="+mn-lt"/>
                <a:cs typeface="Arial"/>
              </a:rPr>
              <a:t> </a:t>
            </a:r>
            <a:r>
              <a:rPr sz="1200" b="1" spc="-10" dirty="0">
                <a:latin typeface="+mn-lt"/>
                <a:cs typeface="Arial"/>
              </a:rPr>
              <a:t>directo</a:t>
            </a:r>
            <a:endParaRPr sz="1200">
              <a:latin typeface="+mn-lt"/>
              <a:cs typeface="Arial"/>
            </a:endParaRPr>
          </a:p>
        </p:txBody>
      </p:sp>
      <p:sp>
        <p:nvSpPr>
          <p:cNvPr id="9" name="object 11">
            <a:extLst>
              <a:ext uri="{FF2B5EF4-FFF2-40B4-BE49-F238E27FC236}">
                <a16:creationId xmlns:a16="http://schemas.microsoft.com/office/drawing/2014/main" id="{6862F8E0-46F8-B9ED-487A-C35F927DB645}"/>
              </a:ext>
            </a:extLst>
          </p:cNvPr>
          <p:cNvSpPr/>
          <p:nvPr/>
        </p:nvSpPr>
        <p:spPr>
          <a:xfrm>
            <a:off x="6608368" y="4754879"/>
            <a:ext cx="509270" cy="76200"/>
          </a:xfrm>
          <a:custGeom>
            <a:avLst/>
            <a:gdLst/>
            <a:ahLst/>
            <a:cxnLst/>
            <a:rect l="l" t="t" r="r" b="b"/>
            <a:pathLst>
              <a:path w="509270" h="76200">
                <a:moveTo>
                  <a:pt x="432942" y="0"/>
                </a:moveTo>
                <a:lnTo>
                  <a:pt x="432942" y="76200"/>
                </a:lnTo>
                <a:lnTo>
                  <a:pt x="496442" y="44450"/>
                </a:lnTo>
                <a:lnTo>
                  <a:pt x="445642" y="44450"/>
                </a:lnTo>
                <a:lnTo>
                  <a:pt x="445642" y="31750"/>
                </a:lnTo>
                <a:lnTo>
                  <a:pt x="496442" y="31750"/>
                </a:lnTo>
                <a:lnTo>
                  <a:pt x="432942" y="0"/>
                </a:lnTo>
                <a:close/>
              </a:path>
              <a:path w="509270" h="76200">
                <a:moveTo>
                  <a:pt x="432942" y="31750"/>
                </a:moveTo>
                <a:lnTo>
                  <a:pt x="0" y="31750"/>
                </a:lnTo>
                <a:lnTo>
                  <a:pt x="0" y="44450"/>
                </a:lnTo>
                <a:lnTo>
                  <a:pt x="432942" y="44450"/>
                </a:lnTo>
                <a:lnTo>
                  <a:pt x="432942" y="31750"/>
                </a:lnTo>
                <a:close/>
              </a:path>
              <a:path w="509270" h="76200">
                <a:moveTo>
                  <a:pt x="496442" y="31750"/>
                </a:moveTo>
                <a:lnTo>
                  <a:pt x="445642" y="31750"/>
                </a:lnTo>
                <a:lnTo>
                  <a:pt x="445642" y="44450"/>
                </a:lnTo>
                <a:lnTo>
                  <a:pt x="496442" y="44450"/>
                </a:lnTo>
                <a:lnTo>
                  <a:pt x="509142" y="38100"/>
                </a:lnTo>
                <a:lnTo>
                  <a:pt x="496442" y="31750"/>
                </a:lnTo>
                <a:close/>
              </a:path>
            </a:pathLst>
          </a:custGeom>
          <a:solidFill>
            <a:srgbClr val="000000"/>
          </a:solidFill>
        </p:spPr>
        <p:txBody>
          <a:bodyPr wrap="square" lIns="0" tIns="0" rIns="0" bIns="0" rtlCol="0"/>
          <a:lstStyle/>
          <a:p>
            <a:endParaRPr/>
          </a:p>
        </p:txBody>
      </p:sp>
      <p:pic>
        <p:nvPicPr>
          <p:cNvPr id="10" name="object 12">
            <a:extLst>
              <a:ext uri="{FF2B5EF4-FFF2-40B4-BE49-F238E27FC236}">
                <a16:creationId xmlns:a16="http://schemas.microsoft.com/office/drawing/2014/main" id="{5766541D-DBB3-2F87-620E-AC5D3B66E094}"/>
              </a:ext>
            </a:extLst>
          </p:cNvPr>
          <p:cNvPicPr/>
          <p:nvPr/>
        </p:nvPicPr>
        <p:blipFill>
          <a:blip r:embed="rId2" cstate="print"/>
          <a:stretch>
            <a:fillRect/>
          </a:stretch>
        </p:blipFill>
        <p:spPr>
          <a:xfrm>
            <a:off x="4269029" y="4328160"/>
            <a:ext cx="1223772" cy="368808"/>
          </a:xfrm>
          <a:prstGeom prst="rect">
            <a:avLst/>
          </a:prstGeom>
        </p:spPr>
      </p:pic>
      <p:pic>
        <p:nvPicPr>
          <p:cNvPr id="11" name="object 13">
            <a:extLst>
              <a:ext uri="{FF2B5EF4-FFF2-40B4-BE49-F238E27FC236}">
                <a16:creationId xmlns:a16="http://schemas.microsoft.com/office/drawing/2014/main" id="{6614F16C-A086-6BAE-CA0B-BE8585A94027}"/>
              </a:ext>
            </a:extLst>
          </p:cNvPr>
          <p:cNvPicPr/>
          <p:nvPr/>
        </p:nvPicPr>
        <p:blipFill>
          <a:blip r:embed="rId3" cstate="print"/>
          <a:stretch>
            <a:fillRect/>
          </a:stretch>
        </p:blipFill>
        <p:spPr>
          <a:xfrm>
            <a:off x="4441241" y="4703064"/>
            <a:ext cx="568451" cy="353568"/>
          </a:xfrm>
          <a:prstGeom prst="rect">
            <a:avLst/>
          </a:prstGeom>
        </p:spPr>
      </p:pic>
    </p:spTree>
    <p:extLst>
      <p:ext uri="{BB962C8B-B14F-4D97-AF65-F5344CB8AC3E}">
        <p14:creationId xmlns:p14="http://schemas.microsoft.com/office/powerpoint/2010/main" val="573410664"/>
      </p:ext>
    </p:extLst>
  </p:cSld>
  <p:clrMapOvr>
    <a:masterClrMapping/>
  </p:clrMapOvr>
</p:sld>
</file>

<file path=ppt/theme/theme1.xml><?xml version="1.0" encoding="utf-8"?>
<a:theme xmlns:a="http://schemas.openxmlformats.org/drawingml/2006/main" name="Office Theme">
  <a:themeElements>
    <a:clrScheme name="Verde amari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Personalizado 1">
      <a:majorFont>
        <a:latin typeface="Helvetica"/>
        <a:ea typeface=""/>
        <a:cs typeface=""/>
      </a:majorFont>
      <a:minorFont>
        <a:latin typeface="Robot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2018</Words>
  <Application>Microsoft Office PowerPoint</Application>
  <PresentationFormat>Panorámica</PresentationFormat>
  <Paragraphs>242</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Arial</vt:lpstr>
      <vt:lpstr>Calibri</vt:lpstr>
      <vt:lpstr>Ebrima</vt:lpstr>
      <vt:lpstr>Roboto</vt:lpstr>
      <vt:lpstr>Times New Roman</vt:lpstr>
      <vt:lpstr>Office Theme</vt:lpstr>
      <vt:lpstr>Presentación de PowerPoint</vt:lpstr>
      <vt:lpstr>ÍNDICE</vt:lpstr>
      <vt:lpstr>El proyecto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Estrategia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2024-05-28T15:35:05Z</dcterms:created>
  <dcterms:modified xsi:type="dcterms:W3CDTF">2024-05-28T15:35:27Z</dcterms:modified>
</cp:coreProperties>
</file>